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0"/>
  </p:notesMasterIdLst>
  <p:handoutMasterIdLst>
    <p:handoutMasterId r:id="rId71"/>
  </p:handoutMasterIdLst>
  <p:sldIdLst>
    <p:sldId id="256" r:id="rId2"/>
    <p:sldId id="257" r:id="rId3"/>
    <p:sldId id="258" r:id="rId4"/>
    <p:sldId id="283" r:id="rId5"/>
    <p:sldId id="273" r:id="rId6"/>
    <p:sldId id="315" r:id="rId7"/>
    <p:sldId id="274" r:id="rId8"/>
    <p:sldId id="275" r:id="rId9"/>
    <p:sldId id="276" r:id="rId10"/>
    <p:sldId id="277" r:id="rId11"/>
    <p:sldId id="278" r:id="rId12"/>
    <p:sldId id="261" r:id="rId13"/>
    <p:sldId id="260" r:id="rId14"/>
    <p:sldId id="259" r:id="rId15"/>
    <p:sldId id="262" r:id="rId16"/>
    <p:sldId id="314" r:id="rId17"/>
    <p:sldId id="268" r:id="rId18"/>
    <p:sldId id="271" r:id="rId19"/>
    <p:sldId id="272" r:id="rId20"/>
    <p:sldId id="345" r:id="rId21"/>
    <p:sldId id="346" r:id="rId22"/>
    <p:sldId id="281" r:id="rId23"/>
    <p:sldId id="321" r:id="rId24"/>
    <p:sldId id="282" r:id="rId25"/>
    <p:sldId id="284" r:id="rId26"/>
    <p:sldId id="285" r:id="rId27"/>
    <p:sldId id="287" r:id="rId28"/>
    <p:sldId id="288" r:id="rId29"/>
    <p:sldId id="289" r:id="rId30"/>
    <p:sldId id="290" r:id="rId31"/>
    <p:sldId id="291" r:id="rId32"/>
    <p:sldId id="293" r:id="rId33"/>
    <p:sldId id="316" r:id="rId34"/>
    <p:sldId id="298" r:id="rId35"/>
    <p:sldId id="286" r:id="rId36"/>
    <p:sldId id="302" r:id="rId37"/>
    <p:sldId id="322" r:id="rId38"/>
    <p:sldId id="263" r:id="rId39"/>
    <p:sldId id="311" r:id="rId40"/>
    <p:sldId id="312" r:id="rId41"/>
    <p:sldId id="264" r:id="rId42"/>
    <p:sldId id="317" r:id="rId43"/>
    <p:sldId id="307" r:id="rId44"/>
    <p:sldId id="265" r:id="rId45"/>
    <p:sldId id="266" r:id="rId46"/>
    <p:sldId id="313" r:id="rId47"/>
    <p:sldId id="326" r:id="rId48"/>
    <p:sldId id="320" r:id="rId49"/>
    <p:sldId id="323" r:id="rId50"/>
    <p:sldId id="330" r:id="rId51"/>
    <p:sldId id="325" r:id="rId52"/>
    <p:sldId id="324" r:id="rId53"/>
    <p:sldId id="352" r:id="rId54"/>
    <p:sldId id="353" r:id="rId55"/>
    <p:sldId id="331" r:id="rId56"/>
    <p:sldId id="332" r:id="rId57"/>
    <p:sldId id="333" r:id="rId58"/>
    <p:sldId id="334" r:id="rId59"/>
    <p:sldId id="335" r:id="rId60"/>
    <p:sldId id="349" r:id="rId61"/>
    <p:sldId id="350" r:id="rId62"/>
    <p:sldId id="336" r:id="rId63"/>
    <p:sldId id="347" r:id="rId64"/>
    <p:sldId id="337" r:id="rId65"/>
    <p:sldId id="348" r:id="rId66"/>
    <p:sldId id="351" r:id="rId67"/>
    <p:sldId id="354" r:id="rId68"/>
    <p:sldId id="339" r:id="rId6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3" autoAdjust="0"/>
    <p:restoredTop sz="94660"/>
  </p:normalViewPr>
  <p:slideViewPr>
    <p:cSldViewPr snapToGrid="0" snapToObjects="1">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F77DAE2-EC96-41CA-AED8-7A39CA92D459}" type="datetimeFigureOut">
              <a:rPr lang="en-US" smtClean="0"/>
              <a:t>3/3/2015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AB3E8E-6889-4AE1-9C13-D829E38E31D9}" type="slidenum">
              <a:rPr lang="en-US" smtClean="0"/>
              <a:t>‹#›</a:t>
            </a:fld>
            <a:endParaRPr lang="en-US"/>
          </a:p>
        </p:txBody>
      </p:sp>
    </p:spTree>
    <p:extLst>
      <p:ext uri="{BB962C8B-B14F-4D97-AF65-F5344CB8AC3E}">
        <p14:creationId xmlns:p14="http://schemas.microsoft.com/office/powerpoint/2010/main" val="1955545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B8F219-144C-7045-B31F-F82E0B3A08EC}" type="datetimeFigureOut">
              <a:rPr lang="en-US" smtClean="0"/>
              <a:pPr/>
              <a:t>3/3/2015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9BFD7E-B16D-F54C-871A-1560DFF88736}" type="slidenum">
              <a:rPr lang="en-US" smtClean="0"/>
              <a:pPr/>
              <a:t>‹#›</a:t>
            </a:fld>
            <a:endParaRPr lang="en-US" dirty="0"/>
          </a:p>
        </p:txBody>
      </p:sp>
    </p:spTree>
    <p:extLst>
      <p:ext uri="{BB962C8B-B14F-4D97-AF65-F5344CB8AC3E}">
        <p14:creationId xmlns:p14="http://schemas.microsoft.com/office/powerpoint/2010/main" val="445253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BFD7E-B16D-F54C-871A-1560DFF88736}" type="slidenum">
              <a:rPr lang="en-US" smtClean="0"/>
              <a:pPr/>
              <a:t>11</a:t>
            </a:fld>
            <a:endParaRPr lang="en-US"/>
          </a:p>
        </p:txBody>
      </p:sp>
    </p:spTree>
    <p:extLst>
      <p:ext uri="{BB962C8B-B14F-4D97-AF65-F5344CB8AC3E}">
        <p14:creationId xmlns:p14="http://schemas.microsoft.com/office/powerpoint/2010/main" val="49591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Marsh</a:t>
            </a:r>
            <a:r>
              <a:rPr lang="en-US" baseline="0" dirty="0" smtClean="0"/>
              <a:t> 2. Bog 3. Swamp 4. Bog  </a:t>
            </a:r>
            <a:endParaRPr lang="en-US" dirty="0"/>
          </a:p>
        </p:txBody>
      </p:sp>
      <p:sp>
        <p:nvSpPr>
          <p:cNvPr id="4" name="Slide Number Placeholder 3"/>
          <p:cNvSpPr>
            <a:spLocks noGrp="1"/>
          </p:cNvSpPr>
          <p:nvPr>
            <p:ph type="sldNum" sz="quarter" idx="10"/>
          </p:nvPr>
        </p:nvSpPr>
        <p:spPr/>
        <p:txBody>
          <a:bodyPr/>
          <a:lstStyle/>
          <a:p>
            <a:fld id="{109BFD7E-B16D-F54C-871A-1560DFF88736}" type="slidenum">
              <a:rPr lang="en-US" smtClean="0"/>
              <a:pPr/>
              <a:t>43</a:t>
            </a:fld>
            <a:endParaRPr lang="en-US" dirty="0"/>
          </a:p>
        </p:txBody>
      </p:sp>
    </p:spTree>
    <p:extLst>
      <p:ext uri="{BB962C8B-B14F-4D97-AF65-F5344CB8AC3E}">
        <p14:creationId xmlns:p14="http://schemas.microsoft.com/office/powerpoint/2010/main" val="153644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BFD7E-B16D-F54C-871A-1560DFF88736}" type="slidenum">
              <a:rPr lang="en-US" smtClean="0"/>
              <a:pPr/>
              <a:t>53</a:t>
            </a:fld>
            <a:endParaRPr lang="en-US" dirty="0"/>
          </a:p>
        </p:txBody>
      </p:sp>
    </p:spTree>
    <p:extLst>
      <p:ext uri="{BB962C8B-B14F-4D97-AF65-F5344CB8AC3E}">
        <p14:creationId xmlns:p14="http://schemas.microsoft.com/office/powerpoint/2010/main" val="349089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9BFD7E-B16D-F54C-871A-1560DFF88736}" type="slidenum">
              <a:rPr lang="en-US" smtClean="0"/>
              <a:pPr/>
              <a:t>55</a:t>
            </a:fld>
            <a:endParaRPr lang="en-US" dirty="0"/>
          </a:p>
        </p:txBody>
      </p:sp>
    </p:spTree>
    <p:extLst>
      <p:ext uri="{BB962C8B-B14F-4D97-AF65-F5344CB8AC3E}">
        <p14:creationId xmlns:p14="http://schemas.microsoft.com/office/powerpoint/2010/main" val="396489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BFD7E-B16D-F54C-871A-1560DFF88736}" type="slidenum">
              <a:rPr lang="en-US" smtClean="0"/>
              <a:pPr/>
              <a:t>59</a:t>
            </a:fld>
            <a:endParaRPr lang="en-US" dirty="0"/>
          </a:p>
        </p:txBody>
      </p:sp>
    </p:spTree>
    <p:extLst>
      <p:ext uri="{BB962C8B-B14F-4D97-AF65-F5344CB8AC3E}">
        <p14:creationId xmlns:p14="http://schemas.microsoft.com/office/powerpoint/2010/main" val="216750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7F5FE-32B0-8D4B-BD1B-CE27E783C065}" type="datetimeFigureOut">
              <a:rPr lang="en-US" smtClean="0"/>
              <a:pPr/>
              <a:t>3/3/2015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7F5FE-32B0-8D4B-BD1B-CE27E783C065}" type="datetimeFigureOut">
              <a:rPr lang="en-US" smtClean="0"/>
              <a:pPr/>
              <a:t>3/3/2015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EA103-20DB-934C-9473-1BAEAB458D4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1cEPz5qNLy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epa.gov/enviro/wm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gtcZbN0Z08c&amp;feature=youtu.b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buildinggreentv.com/node/5144"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11580"/>
            <a:ext cx="6400800" cy="1295400"/>
          </a:xfrm>
        </p:spPr>
        <p:txBody>
          <a:bodyPr>
            <a:normAutofit fontScale="90000"/>
          </a:bodyPr>
          <a:lstStyle/>
          <a:p>
            <a:pPr algn="ctr"/>
            <a:r>
              <a:rPr lang="en-US" sz="9600" b="1" dirty="0" smtClean="0">
                <a:solidFill>
                  <a:schemeClr val="tx2">
                    <a:lumMod val="50000"/>
                  </a:schemeClr>
                </a:solidFill>
                <a:latin typeface="Abadi MT Condensed Extra Bold"/>
                <a:cs typeface="Abadi MT Condensed Extra Bold"/>
              </a:rPr>
              <a:t>Watersheds</a:t>
            </a:r>
            <a:endParaRPr lang="en-US" sz="9600" b="1" dirty="0">
              <a:solidFill>
                <a:schemeClr val="tx2">
                  <a:lumMod val="50000"/>
                </a:schemeClr>
              </a:solidFill>
              <a:latin typeface="Abadi MT Condensed Extra Bold"/>
              <a:cs typeface="Abadi MT Condensed Extra Bold"/>
            </a:endParaRPr>
          </a:p>
        </p:txBody>
      </p:sp>
      <p:sp>
        <p:nvSpPr>
          <p:cNvPr id="3" name="Subtitle 2"/>
          <p:cNvSpPr>
            <a:spLocks noGrp="1"/>
          </p:cNvSpPr>
          <p:nvPr>
            <p:ph type="subTitle" idx="1"/>
          </p:nvPr>
        </p:nvSpPr>
        <p:spPr>
          <a:xfrm>
            <a:off x="1371600" y="3080737"/>
            <a:ext cx="6400800" cy="2869353"/>
          </a:xfrm>
        </p:spPr>
        <p:txBody>
          <a:bodyPr>
            <a:noAutofit/>
          </a:bodyPr>
          <a:lstStyle/>
          <a:p>
            <a:pPr algn="ctr"/>
            <a:r>
              <a:rPr lang="en-US" sz="4000" dirty="0" smtClean="0"/>
              <a:t>What are they?</a:t>
            </a:r>
          </a:p>
          <a:p>
            <a:pPr algn="ctr"/>
            <a:r>
              <a:rPr lang="en-US" sz="4000" dirty="0" smtClean="0"/>
              <a:t> and </a:t>
            </a:r>
          </a:p>
          <a:p>
            <a:pPr algn="ctr"/>
            <a:r>
              <a:rPr lang="en-US" sz="4000" dirty="0" smtClean="0"/>
              <a:t>Why Should I Care?</a:t>
            </a:r>
            <a:endParaRPr lang="en-US" sz="4000" dirty="0"/>
          </a:p>
        </p:txBody>
      </p:sp>
    </p:spTree>
    <p:extLst>
      <p:ext uri="{BB962C8B-B14F-4D97-AF65-F5344CB8AC3E}">
        <p14:creationId xmlns:p14="http://schemas.microsoft.com/office/powerpoint/2010/main" val="2163237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Factors affecting Runoff – </a:t>
            </a:r>
            <a:r>
              <a:rPr lang="en-US" dirty="0" smtClean="0">
                <a:solidFill>
                  <a:srgbClr val="FF0000"/>
                </a:solidFill>
              </a:rPr>
              <a:t>Amount</a:t>
            </a:r>
            <a:br>
              <a:rPr lang="en-US" dirty="0" smtClean="0">
                <a:solidFill>
                  <a:srgbClr val="FF0000"/>
                </a:solidFill>
              </a:rPr>
            </a:br>
            <a:r>
              <a:rPr lang="en-US" sz="3100" dirty="0" smtClean="0"/>
              <a:t>(A large amount of rainfall over a short amount of time)</a:t>
            </a:r>
            <a:endParaRPr lang="en-US" sz="3100" dirty="0"/>
          </a:p>
        </p:txBody>
      </p:sp>
      <p:pic>
        <p:nvPicPr>
          <p:cNvPr id="4" name="Picture 9" descr="RavenStone runof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5429" b="15429"/>
          <a:stretch>
            <a:fillRect/>
          </a:stretch>
        </p:blipFill>
        <p:spPr>
          <a:xfrm>
            <a:off x="118532" y="1600200"/>
            <a:ext cx="3860801" cy="4947356"/>
          </a:xfrm>
          <a:noFill/>
        </p:spPr>
      </p:pic>
      <p:pic>
        <p:nvPicPr>
          <p:cNvPr id="5" name="Picture 4" descr="Areal photo of flooding in Edgecombe County, 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556" y="1600199"/>
            <a:ext cx="4374444" cy="5042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08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affecting </a:t>
            </a:r>
            <a:r>
              <a:rPr lang="en-US" dirty="0" err="1" smtClean="0"/>
              <a:t>RunOff</a:t>
            </a:r>
            <a:r>
              <a:rPr lang="en-US" dirty="0" smtClean="0"/>
              <a:t> – </a:t>
            </a:r>
            <a:r>
              <a:rPr lang="en-US" dirty="0" smtClean="0">
                <a:solidFill>
                  <a:srgbClr val="FF0000"/>
                </a:solidFill>
              </a:rPr>
              <a:t>Gravity</a:t>
            </a:r>
            <a:br>
              <a:rPr lang="en-US" dirty="0" smtClean="0">
                <a:solidFill>
                  <a:srgbClr val="FF0000"/>
                </a:solidFill>
              </a:rPr>
            </a:br>
            <a:r>
              <a:rPr lang="en-US" sz="3600" dirty="0" smtClean="0"/>
              <a:t>Water moves from </a:t>
            </a:r>
            <a:br>
              <a:rPr lang="en-US" sz="3600" dirty="0" smtClean="0"/>
            </a:br>
            <a:r>
              <a:rPr lang="en-US" sz="3600" dirty="0" smtClean="0"/>
              <a:t>Higher elevations to Lower elevations</a:t>
            </a:r>
            <a:endParaRPr lang="en-US" sz="3600" dirty="0"/>
          </a:p>
        </p:txBody>
      </p:sp>
      <p:pic>
        <p:nvPicPr>
          <p:cNvPr id="4" name="Picture 5" descr="Hill Fiel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2432" b="12432"/>
          <a:stretch>
            <a:fillRect/>
          </a:stretch>
        </p:blipFill>
        <p:spPr bwMode="auto">
          <a:xfrm>
            <a:off x="457200" y="2094423"/>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rot="20759855">
            <a:off x="1828798" y="2735447"/>
            <a:ext cx="5486400" cy="2898775"/>
          </a:xfrm>
          <a:prstGeom prst="rect">
            <a:avLst/>
          </a:prstGeom>
          <a:noFill/>
          <a:ln>
            <a:noFill/>
          </a:ln>
        </p:spPr>
      </p:pic>
    </p:spTree>
    <p:extLst>
      <p:ext uri="{BB962C8B-B14F-4D97-AF65-F5344CB8AC3E}">
        <p14:creationId xmlns:p14="http://schemas.microsoft.com/office/powerpoint/2010/main" val="406568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a:latin typeface="Georgia" charset="0"/>
              </a:rPr>
              <a:t>What is the difference between a watershed and a river basin?</a:t>
            </a:r>
          </a:p>
          <a:p>
            <a:pPr lvl="1"/>
            <a:r>
              <a:rPr lang="en-US" sz="3200" dirty="0">
                <a:latin typeface="Georgia" charset="0"/>
              </a:rPr>
              <a:t>Both terms describe land that drains into a river, stream or lake</a:t>
            </a:r>
          </a:p>
          <a:p>
            <a:pPr lvl="1"/>
            <a:endParaRPr lang="en-US" sz="2000" dirty="0">
              <a:latin typeface="Georgia" charset="0"/>
            </a:endParaRPr>
          </a:p>
          <a:p>
            <a:pPr lvl="1"/>
            <a:endParaRPr lang="en-US" sz="2000" dirty="0" smtClean="0">
              <a:latin typeface="Georgia" charset="0"/>
            </a:endParaRPr>
          </a:p>
          <a:p>
            <a:pPr lvl="1"/>
            <a:endParaRPr lang="en-US" sz="2000" dirty="0">
              <a:latin typeface="Georgia" charset="0"/>
            </a:endParaRPr>
          </a:p>
          <a:p>
            <a:pPr lvl="1"/>
            <a:endParaRPr lang="en-US" sz="2000" dirty="0">
              <a:latin typeface="Georgia" charset="0"/>
            </a:endParaRPr>
          </a:p>
          <a:p>
            <a:pPr lvl="1"/>
            <a:endParaRPr lang="en-US" sz="2000" dirty="0">
              <a:latin typeface="Georgia" charset="0"/>
            </a:endParaRPr>
          </a:p>
          <a:p>
            <a:pPr lvl="1"/>
            <a:endParaRPr lang="en-US" sz="2000" dirty="0">
              <a:latin typeface="Georgia" charset="0"/>
            </a:endParaRPr>
          </a:p>
          <a:p>
            <a:pPr lvl="1"/>
            <a:endParaRPr lang="en-US" sz="2000" dirty="0">
              <a:latin typeface="Georgia" charset="0"/>
            </a:endParaRPr>
          </a:p>
          <a:p>
            <a:pPr lvl="2">
              <a:buNone/>
            </a:pPr>
            <a:endParaRPr lang="en-US" dirty="0">
              <a:latin typeface="Georgia" charset="0"/>
            </a:endParaRPr>
          </a:p>
          <a:p>
            <a:endParaRPr lang="en-US" dirty="0"/>
          </a:p>
        </p:txBody>
      </p:sp>
      <p:pic>
        <p:nvPicPr>
          <p:cNvPr id="5" name="Picture 5" descr="watershed_managemen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9556"/>
            <a:ext cx="4617155" cy="4628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MississippiRiverBas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927" y="2229556"/>
            <a:ext cx="4444073" cy="4628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688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97106"/>
          </a:xfrm>
        </p:spPr>
        <p:txBody>
          <a:bodyPr>
            <a:normAutofit/>
          </a:bodyPr>
          <a:lstStyle/>
          <a:p>
            <a:r>
              <a:rPr lang="en-US" b="1" dirty="0" smtClean="0">
                <a:latin typeface="Arial" charset="0"/>
              </a:rPr>
              <a:t>Watershed </a:t>
            </a:r>
            <a:r>
              <a:rPr lang="en-US" b="1" dirty="0" err="1" smtClean="0">
                <a:latin typeface="Arial" charset="0"/>
              </a:rPr>
              <a:t>vs</a:t>
            </a:r>
            <a:r>
              <a:rPr lang="en-US" b="1" dirty="0" smtClean="0">
                <a:latin typeface="Arial" charset="0"/>
              </a:rPr>
              <a:t> River Basin</a:t>
            </a:r>
            <a:endParaRPr lang="en-US" b="1" dirty="0"/>
          </a:p>
        </p:txBody>
      </p:sp>
      <p:sp>
        <p:nvSpPr>
          <p:cNvPr id="3" name="Content Placeholder 2"/>
          <p:cNvSpPr>
            <a:spLocks noGrp="1"/>
          </p:cNvSpPr>
          <p:nvPr>
            <p:ph idx="1"/>
          </p:nvPr>
        </p:nvSpPr>
        <p:spPr>
          <a:xfrm>
            <a:off x="0" y="1497106"/>
            <a:ext cx="9143999" cy="5360894"/>
          </a:xfrm>
        </p:spPr>
        <p:txBody>
          <a:bodyPr>
            <a:normAutofit/>
          </a:bodyPr>
          <a:lstStyle/>
          <a:p>
            <a:pPr lvl="1"/>
            <a:r>
              <a:rPr lang="en-US" sz="4000" dirty="0" smtClean="0">
                <a:solidFill>
                  <a:srgbClr val="FF0000"/>
                </a:solidFill>
                <a:latin typeface="Arial" charset="0"/>
                <a:cs typeface="Arial" charset="0"/>
              </a:rPr>
              <a:t>Both </a:t>
            </a:r>
            <a:r>
              <a:rPr lang="en-US" sz="4000" dirty="0">
                <a:solidFill>
                  <a:srgbClr val="FF0000"/>
                </a:solidFill>
                <a:latin typeface="Arial" charset="0"/>
                <a:cs typeface="Arial" charset="0"/>
              </a:rPr>
              <a:t>terms describe land that drains into a river, stream or </a:t>
            </a:r>
            <a:r>
              <a:rPr lang="en-US" sz="4000" dirty="0" smtClean="0">
                <a:solidFill>
                  <a:srgbClr val="FF0000"/>
                </a:solidFill>
                <a:latin typeface="Arial" charset="0"/>
                <a:cs typeface="Arial" charset="0"/>
              </a:rPr>
              <a:t>lake, but…</a:t>
            </a:r>
            <a:endParaRPr lang="en-US" sz="4000" dirty="0">
              <a:solidFill>
                <a:srgbClr val="FF0000"/>
              </a:solidFill>
              <a:latin typeface="Arial" charset="0"/>
              <a:cs typeface="Arial" charset="0"/>
            </a:endParaRPr>
          </a:p>
          <a:p>
            <a:pPr lvl="2"/>
            <a:r>
              <a:rPr lang="en-US" sz="4000" dirty="0">
                <a:solidFill>
                  <a:srgbClr val="FF0000"/>
                </a:solidFill>
                <a:latin typeface="Arial" charset="0"/>
                <a:cs typeface="Arial" charset="0"/>
              </a:rPr>
              <a:t>River Basin:  </a:t>
            </a:r>
            <a:r>
              <a:rPr lang="en-US" sz="4000" dirty="0" smtClean="0">
                <a:solidFill>
                  <a:srgbClr val="FF0000"/>
                </a:solidFill>
                <a:latin typeface="Arial" charset="0"/>
                <a:cs typeface="Arial" charset="0"/>
              </a:rPr>
              <a:t>drains </a:t>
            </a:r>
            <a:r>
              <a:rPr lang="en-US" sz="4000" dirty="0">
                <a:solidFill>
                  <a:srgbClr val="FF0000"/>
                </a:solidFill>
                <a:latin typeface="Arial" charset="0"/>
                <a:cs typeface="Arial" charset="0"/>
              </a:rPr>
              <a:t>into a large </a:t>
            </a:r>
            <a:r>
              <a:rPr lang="en-US" sz="4000" dirty="0" smtClean="0">
                <a:solidFill>
                  <a:srgbClr val="FF0000"/>
                </a:solidFill>
                <a:latin typeface="Arial" charset="0"/>
                <a:cs typeface="Arial" charset="0"/>
              </a:rPr>
              <a:t>river (bigger)</a:t>
            </a:r>
            <a:endParaRPr lang="en-US" sz="4000" dirty="0">
              <a:solidFill>
                <a:srgbClr val="FF0000"/>
              </a:solidFill>
              <a:latin typeface="Arial" charset="0"/>
              <a:cs typeface="Arial" charset="0"/>
            </a:endParaRPr>
          </a:p>
          <a:p>
            <a:pPr lvl="2"/>
            <a:r>
              <a:rPr lang="en-US" sz="4000" dirty="0">
                <a:solidFill>
                  <a:srgbClr val="FF0000"/>
                </a:solidFill>
                <a:latin typeface="Arial" charset="0"/>
                <a:cs typeface="Arial" charset="0"/>
              </a:rPr>
              <a:t>Watershed:  </a:t>
            </a:r>
            <a:r>
              <a:rPr lang="en-US" sz="4000" dirty="0" smtClean="0">
                <a:solidFill>
                  <a:srgbClr val="FF0000"/>
                </a:solidFill>
                <a:latin typeface="Arial" charset="0"/>
                <a:cs typeface="Arial" charset="0"/>
              </a:rPr>
              <a:t>drains </a:t>
            </a:r>
            <a:r>
              <a:rPr lang="en-US" sz="4000" dirty="0">
                <a:solidFill>
                  <a:srgbClr val="FF0000"/>
                </a:solidFill>
                <a:latin typeface="Arial" charset="0"/>
                <a:cs typeface="Arial" charset="0"/>
              </a:rPr>
              <a:t>into a smaller river or stream</a:t>
            </a:r>
          </a:p>
          <a:p>
            <a:endParaRPr lang="en-US" dirty="0"/>
          </a:p>
        </p:txBody>
      </p:sp>
    </p:spTree>
    <p:extLst>
      <p:ext uri="{BB962C8B-B14F-4D97-AF65-F5344CB8AC3E}">
        <p14:creationId xmlns:p14="http://schemas.microsoft.com/office/powerpoint/2010/main" val="3311609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From Watershed to </a:t>
            </a:r>
            <a:br>
              <a:rPr lang="en-US" b="1" dirty="0" smtClean="0"/>
            </a:br>
            <a:r>
              <a:rPr lang="en-US" b="1" dirty="0" smtClean="0"/>
              <a:t>River Basin</a:t>
            </a:r>
            <a:endParaRPr lang="en-US" b="1" dirty="0"/>
          </a:p>
        </p:txBody>
      </p:sp>
      <p:sp>
        <p:nvSpPr>
          <p:cNvPr id="3" name="Content Placeholder 2"/>
          <p:cNvSpPr>
            <a:spLocks noGrp="1"/>
          </p:cNvSpPr>
          <p:nvPr>
            <p:ph idx="1"/>
          </p:nvPr>
        </p:nvSpPr>
        <p:spPr>
          <a:xfrm>
            <a:off x="0" y="1694662"/>
            <a:ext cx="9143999" cy="5360894"/>
          </a:xfrm>
        </p:spPr>
        <p:txBody>
          <a:bodyPr>
            <a:normAutofit/>
          </a:bodyPr>
          <a:lstStyle/>
          <a:p>
            <a:r>
              <a:rPr lang="en-US" sz="3600" dirty="0">
                <a:latin typeface="Arial" charset="0"/>
              </a:rPr>
              <a:t>Larger river basins are made up of many interconnected watersheds</a:t>
            </a:r>
          </a:p>
          <a:p>
            <a:pPr lvl="1"/>
            <a:r>
              <a:rPr lang="en-US" sz="3600" b="1" dirty="0">
                <a:solidFill>
                  <a:srgbClr val="FF0000"/>
                </a:solidFill>
                <a:latin typeface="Arial" charset="0"/>
                <a:cs typeface="Arial" charset="0"/>
              </a:rPr>
              <a:t>Example:  </a:t>
            </a:r>
            <a:r>
              <a:rPr lang="en-US" sz="3600" dirty="0">
                <a:latin typeface="Arial" charset="0"/>
                <a:cs typeface="Arial" charset="0"/>
              </a:rPr>
              <a:t>Cape Fear and Neuse River Basins are made of many small </a:t>
            </a:r>
            <a:r>
              <a:rPr lang="en-US" sz="3600" dirty="0" smtClean="0">
                <a:latin typeface="Arial" charset="0"/>
                <a:cs typeface="Arial" charset="0"/>
              </a:rPr>
              <a:t>watersheds</a:t>
            </a:r>
            <a:endParaRPr lang="en-US" sz="3600" dirty="0">
              <a:latin typeface="Arial" charset="0"/>
            </a:endParaRPr>
          </a:p>
          <a:p>
            <a:r>
              <a:rPr lang="en-US" sz="3600" dirty="0">
                <a:latin typeface="Arial" charset="0"/>
              </a:rPr>
              <a:t>The water in a watershed runs to the lowest point—a river, stream, lake, or </a:t>
            </a:r>
            <a:r>
              <a:rPr lang="en-US" sz="3600" dirty="0" smtClean="0">
                <a:latin typeface="Arial" charset="0"/>
              </a:rPr>
              <a:t>the ocean</a:t>
            </a:r>
            <a:endParaRPr lang="en-US" dirty="0"/>
          </a:p>
        </p:txBody>
      </p:sp>
    </p:spTree>
    <p:extLst>
      <p:ext uri="{BB962C8B-B14F-4D97-AF65-F5344CB8AC3E}">
        <p14:creationId xmlns:p14="http://schemas.microsoft.com/office/powerpoint/2010/main" val="198114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0"/>
            <a:ext cx="7612063" cy="1128889"/>
          </a:xfrm>
        </p:spPr>
        <p:txBody>
          <a:bodyPr/>
          <a:lstStyle/>
          <a:p>
            <a:r>
              <a:rPr lang="en-US" dirty="0" smtClean="0"/>
              <a:t>Rivers, Lakes, and Streams</a:t>
            </a:r>
            <a:endParaRPr lang="en-US" dirty="0"/>
          </a:p>
        </p:txBody>
      </p:sp>
      <p:sp>
        <p:nvSpPr>
          <p:cNvPr id="3" name="Content Placeholder 2"/>
          <p:cNvSpPr>
            <a:spLocks noGrp="1"/>
          </p:cNvSpPr>
          <p:nvPr>
            <p:ph idx="1"/>
          </p:nvPr>
        </p:nvSpPr>
        <p:spPr>
          <a:xfrm>
            <a:off x="0" y="1128889"/>
            <a:ext cx="9144000" cy="5729111"/>
          </a:xfrm>
        </p:spPr>
        <p:txBody>
          <a:bodyPr>
            <a:normAutofit lnSpcReduction="10000"/>
          </a:bodyPr>
          <a:lstStyle/>
          <a:p>
            <a:r>
              <a:rPr lang="en-US" dirty="0">
                <a:latin typeface="Arial" charset="0"/>
              </a:rPr>
              <a:t>What is a river?</a:t>
            </a:r>
          </a:p>
          <a:p>
            <a:pPr lvl="1"/>
            <a:r>
              <a:rPr lang="en-US" sz="3200" dirty="0">
                <a:latin typeface="Arial" charset="0"/>
                <a:cs typeface="Arial" charset="0"/>
              </a:rPr>
              <a:t>A large channel along which water is continually flowing down a slope—made of many streams that come together</a:t>
            </a:r>
          </a:p>
          <a:p>
            <a:r>
              <a:rPr lang="en-US" dirty="0">
                <a:latin typeface="Arial" charset="0"/>
              </a:rPr>
              <a:t>What is a stream?</a:t>
            </a:r>
          </a:p>
          <a:p>
            <a:pPr lvl="1"/>
            <a:r>
              <a:rPr lang="en-US" sz="3200" dirty="0">
                <a:latin typeface="Arial" charset="0"/>
                <a:cs typeface="Arial" charset="0"/>
              </a:rPr>
              <a:t>A small channel along which water is continually flowing down a slope—made of small gullies</a:t>
            </a:r>
          </a:p>
          <a:p>
            <a:r>
              <a:rPr lang="en-US" dirty="0">
                <a:latin typeface="Arial" charset="0"/>
              </a:rPr>
              <a:t>What is a lake?</a:t>
            </a:r>
          </a:p>
          <a:p>
            <a:pPr lvl="1"/>
            <a:r>
              <a:rPr lang="en-US" sz="3200" dirty="0">
                <a:latin typeface="Arial" charset="0"/>
                <a:cs typeface="Arial" charset="0"/>
              </a:rPr>
              <a:t>A body of water of considerable size contained on a body of land</a:t>
            </a:r>
          </a:p>
          <a:p>
            <a:endParaRPr lang="en-US" dirty="0"/>
          </a:p>
        </p:txBody>
      </p:sp>
    </p:spTree>
    <p:extLst>
      <p:ext uri="{BB962C8B-B14F-4D97-AF65-F5344CB8AC3E}">
        <p14:creationId xmlns:p14="http://schemas.microsoft.com/office/powerpoint/2010/main" val="3422450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7506"/>
          </a:xfrm>
        </p:spPr>
        <p:txBody>
          <a:bodyPr/>
          <a:lstStyle/>
          <a:p>
            <a:r>
              <a:rPr lang="en-US" dirty="0" smtClean="0"/>
              <a:t>Lakes</a:t>
            </a:r>
            <a:endParaRPr lang="en-US" dirty="0"/>
          </a:p>
        </p:txBody>
      </p:sp>
      <p:sp>
        <p:nvSpPr>
          <p:cNvPr id="3" name="Content Placeholder 2"/>
          <p:cNvSpPr>
            <a:spLocks noGrp="1"/>
          </p:cNvSpPr>
          <p:nvPr>
            <p:ph idx="1"/>
          </p:nvPr>
        </p:nvSpPr>
        <p:spPr>
          <a:xfrm>
            <a:off x="174468" y="1194801"/>
            <a:ext cx="8969531" cy="5257800"/>
          </a:xfrm>
        </p:spPr>
        <p:txBody>
          <a:bodyPr>
            <a:noAutofit/>
          </a:bodyPr>
          <a:lstStyle/>
          <a:p>
            <a:r>
              <a:rPr lang="en-US" sz="4000" b="1" i="1" dirty="0" smtClean="0">
                <a:solidFill>
                  <a:schemeClr val="bg2"/>
                </a:solidFill>
              </a:rPr>
              <a:t>Natural lakes </a:t>
            </a:r>
            <a:r>
              <a:rPr lang="en-US" sz="4000" dirty="0" smtClean="0"/>
              <a:t>– a low area of land where surface water runoff accumulates</a:t>
            </a:r>
          </a:p>
          <a:p>
            <a:r>
              <a:rPr lang="en-US" sz="4000" dirty="0" smtClean="0"/>
              <a:t>The largest natural lake in NC is Lake </a:t>
            </a:r>
            <a:r>
              <a:rPr lang="en-US" sz="4000" dirty="0" err="1" smtClean="0"/>
              <a:t>Mattamuskeet</a:t>
            </a:r>
            <a:endParaRPr lang="en-US" sz="4000" dirty="0" smtClean="0"/>
          </a:p>
          <a:p>
            <a:r>
              <a:rPr lang="en-US" sz="4000" b="1" i="1" dirty="0" smtClean="0">
                <a:solidFill>
                  <a:srgbClr val="1F497D"/>
                </a:solidFill>
              </a:rPr>
              <a:t>Artificial lakes </a:t>
            </a:r>
            <a:r>
              <a:rPr lang="en-US" sz="4000" dirty="0" smtClean="0">
                <a:solidFill>
                  <a:srgbClr val="FFFFFF"/>
                </a:solidFill>
              </a:rPr>
              <a:t>– can be created by building a dam across a river.</a:t>
            </a:r>
          </a:p>
          <a:p>
            <a:r>
              <a:rPr lang="en-US" sz="4000" dirty="0" smtClean="0"/>
              <a:t>The largest artificial lake in NC is Lake Norman</a:t>
            </a:r>
            <a:endParaRPr lang="en-US" sz="4000" dirty="0"/>
          </a:p>
        </p:txBody>
      </p:sp>
    </p:spTree>
    <p:extLst>
      <p:ext uri="{BB962C8B-B14F-4D97-AF65-F5344CB8AC3E}">
        <p14:creationId xmlns:p14="http://schemas.microsoft.com/office/powerpoint/2010/main" val="284043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Checkpoint!</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sz="3600" dirty="0" smtClean="0"/>
              <a:t>What is the difference between a river and a stream?</a:t>
            </a:r>
          </a:p>
          <a:p>
            <a:r>
              <a:rPr lang="en-US" sz="3600" dirty="0"/>
              <a:t>What is a watershed</a:t>
            </a:r>
            <a:r>
              <a:rPr lang="en-US" sz="3600" dirty="0" smtClean="0"/>
              <a:t>?</a:t>
            </a:r>
          </a:p>
          <a:p>
            <a:r>
              <a:rPr lang="en-US" sz="3600" dirty="0" smtClean="0"/>
              <a:t>What can affect </a:t>
            </a:r>
            <a:r>
              <a:rPr lang="en-US" sz="3600" dirty="0" err="1" smtClean="0"/>
              <a:t>RunOff</a:t>
            </a:r>
            <a:r>
              <a:rPr lang="en-US" sz="3600" dirty="0"/>
              <a:t> </a:t>
            </a:r>
            <a:r>
              <a:rPr lang="en-US" sz="3600" dirty="0" smtClean="0"/>
              <a:t>in a Watershed?</a:t>
            </a:r>
          </a:p>
          <a:p>
            <a:r>
              <a:rPr lang="en-US" sz="3600" dirty="0" smtClean="0"/>
              <a:t>What is the difference between a watershed and a river basin?</a:t>
            </a:r>
          </a:p>
          <a:p>
            <a:pPr marL="0" indent="0" algn="ctr">
              <a:buNone/>
            </a:pPr>
            <a:r>
              <a:rPr lang="en-US" sz="3600" dirty="0" smtClean="0"/>
              <a:t>BONUS: What is a tributary?</a:t>
            </a:r>
            <a:endParaRPr lang="en-US" sz="3600" dirty="0"/>
          </a:p>
        </p:txBody>
      </p:sp>
    </p:spTree>
    <p:extLst>
      <p:ext uri="{BB962C8B-B14F-4D97-AF65-F5344CB8AC3E}">
        <p14:creationId xmlns:p14="http://schemas.microsoft.com/office/powerpoint/2010/main" val="197826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3600" b="1" u="sng" dirty="0">
                <a:solidFill>
                  <a:srgbClr val="FF0000"/>
                </a:solidFill>
                <a:latin typeface="Arial" charset="0"/>
              </a:rPr>
              <a:t>Tributaries:</a:t>
            </a:r>
            <a:r>
              <a:rPr lang="en-US" sz="3600" dirty="0">
                <a:solidFill>
                  <a:srgbClr val="FF0000"/>
                </a:solidFill>
                <a:latin typeface="Arial" charset="0"/>
              </a:rPr>
              <a:t> Smaller </a:t>
            </a:r>
            <a:r>
              <a:rPr lang="en-US" sz="3600" b="1" u="sng" dirty="0">
                <a:solidFill>
                  <a:srgbClr val="FF0000"/>
                </a:solidFill>
                <a:latin typeface="Arial" charset="0"/>
              </a:rPr>
              <a:t>streams</a:t>
            </a:r>
            <a:r>
              <a:rPr lang="en-US" sz="3600" dirty="0">
                <a:solidFill>
                  <a:srgbClr val="FF0000"/>
                </a:solidFill>
                <a:latin typeface="Arial" charset="0"/>
              </a:rPr>
              <a:t> and </a:t>
            </a:r>
            <a:r>
              <a:rPr lang="en-US" sz="3600" b="1" u="sng" dirty="0">
                <a:solidFill>
                  <a:srgbClr val="FF0000"/>
                </a:solidFill>
                <a:latin typeface="Arial" charset="0"/>
              </a:rPr>
              <a:t>rivers</a:t>
            </a:r>
            <a:r>
              <a:rPr lang="en-US" sz="3600" dirty="0">
                <a:solidFill>
                  <a:srgbClr val="FF0000"/>
                </a:solidFill>
                <a:latin typeface="Arial" charset="0"/>
              </a:rPr>
              <a:t> that feed a main river.</a:t>
            </a:r>
          </a:p>
          <a:p>
            <a:pPr lvl="1"/>
            <a:r>
              <a:rPr lang="en-US" sz="3600" dirty="0">
                <a:solidFill>
                  <a:srgbClr val="FF0000"/>
                </a:solidFill>
                <a:latin typeface="Arial" charset="0"/>
              </a:rPr>
              <a:t>A </a:t>
            </a:r>
            <a:r>
              <a:rPr lang="en-US" sz="3600" b="1" u="sng" dirty="0">
                <a:solidFill>
                  <a:srgbClr val="FF0000"/>
                </a:solidFill>
                <a:latin typeface="Arial" charset="0"/>
              </a:rPr>
              <a:t>river</a:t>
            </a:r>
            <a:r>
              <a:rPr lang="en-US" sz="3600" dirty="0">
                <a:solidFill>
                  <a:srgbClr val="FF0000"/>
                </a:solidFill>
                <a:latin typeface="Arial" charset="0"/>
              </a:rPr>
              <a:t> and its </a:t>
            </a:r>
            <a:r>
              <a:rPr lang="en-US" sz="3600" b="1" u="sng" dirty="0">
                <a:solidFill>
                  <a:srgbClr val="FF0000"/>
                </a:solidFill>
                <a:latin typeface="Arial" charset="0"/>
              </a:rPr>
              <a:t>tributaries</a:t>
            </a:r>
            <a:r>
              <a:rPr lang="en-US" sz="3600" dirty="0">
                <a:solidFill>
                  <a:srgbClr val="FF0000"/>
                </a:solidFill>
                <a:latin typeface="Arial" charset="0"/>
              </a:rPr>
              <a:t> make up a river system.</a:t>
            </a:r>
          </a:p>
          <a:p>
            <a:endParaRPr lang="en-US" sz="34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10445" y="2511778"/>
            <a:ext cx="3697111" cy="3979332"/>
          </a:xfrm>
          <a:prstGeom prst="rect">
            <a:avLst/>
          </a:prstGeom>
          <a:noFill/>
          <a:ln>
            <a:noFill/>
          </a:ln>
        </p:spPr>
      </p:pic>
      <p:pic>
        <p:nvPicPr>
          <p:cNvPr id="6" name="Picture 9" descr="Illustration of a waters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6" y="2511778"/>
            <a:ext cx="4109508" cy="397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2780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300px-Capefearriverma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2468"/>
            <a:ext cx="9144000" cy="6860468"/>
          </a:xfrm>
          <a:prstGeom prst="rect">
            <a:avLst/>
          </a:prstGeom>
          <a:noFill/>
        </p:spPr>
      </p:pic>
    </p:spTree>
    <p:extLst>
      <p:ext uri="{BB962C8B-B14F-4D97-AF65-F5344CB8AC3E}">
        <p14:creationId xmlns:p14="http://schemas.microsoft.com/office/powerpoint/2010/main" val="78066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What is a Watershed?</a:t>
            </a:r>
            <a:endParaRPr lang="en-US" sz="5400" dirty="0"/>
          </a:p>
        </p:txBody>
      </p:sp>
      <p:sp>
        <p:nvSpPr>
          <p:cNvPr id="3" name="Content Placeholder 2"/>
          <p:cNvSpPr>
            <a:spLocks noGrp="1"/>
          </p:cNvSpPr>
          <p:nvPr>
            <p:ph idx="1"/>
          </p:nvPr>
        </p:nvSpPr>
        <p:spPr>
          <a:xfrm>
            <a:off x="0" y="1497106"/>
            <a:ext cx="9144000" cy="5360894"/>
          </a:xfrm>
        </p:spPr>
        <p:txBody>
          <a:bodyPr>
            <a:normAutofit lnSpcReduction="10000"/>
          </a:bodyPr>
          <a:lstStyle/>
          <a:p>
            <a:pPr lvl="0"/>
            <a:r>
              <a:rPr lang="en-US" sz="52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 area of land that drains water, sediment, and pollutants into a common body of water</a:t>
            </a:r>
            <a:r>
              <a:rPr lang="en-US" sz="52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a:p>
            <a:pPr lvl="0"/>
            <a:r>
              <a:rPr lang="en-US" sz="5200" i="1" dirty="0" smtClean="0">
                <a:solidFill>
                  <a:srgbClr val="FF0000"/>
                </a:solidFill>
              </a:rPr>
              <a:t> </a:t>
            </a:r>
            <a:r>
              <a:rPr lang="en-US" sz="5200" b="1" i="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Watersheds are separated by higher land areas called divides (mountains, ridges, etc.).</a:t>
            </a:r>
            <a:endParaRPr lang="en-US" sz="52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a:p>
            <a:endParaRPr lang="en-US" dirty="0"/>
          </a:p>
        </p:txBody>
      </p:sp>
    </p:spTree>
    <p:extLst>
      <p:ext uri="{BB962C8B-B14F-4D97-AF65-F5344CB8AC3E}">
        <p14:creationId xmlns:p14="http://schemas.microsoft.com/office/powerpoint/2010/main" val="2290527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Video</a:t>
            </a:r>
            <a:endParaRPr lang="en-US" dirty="0"/>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l-PL" u="sng" dirty="0" smtClean="0">
                <a:hlinkClick r:id="rId2"/>
              </a:rPr>
              <a:t>http://www.youtube.com/watch?v=1cEPz5qNLyg</a:t>
            </a:r>
            <a:endParaRPr lang="en-US" dirty="0"/>
          </a:p>
        </p:txBody>
      </p:sp>
    </p:spTree>
    <p:extLst>
      <p:ext uri="{BB962C8B-B14F-4D97-AF65-F5344CB8AC3E}">
        <p14:creationId xmlns:p14="http://schemas.microsoft.com/office/powerpoint/2010/main" val="2005918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Watershed must include</a:t>
            </a:r>
            <a:endParaRPr lang="en-US" dirty="0"/>
          </a:p>
        </p:txBody>
      </p:sp>
      <p:sp>
        <p:nvSpPr>
          <p:cNvPr id="3" name="Content Placeholder 2"/>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4 tributaries</a:t>
            </a:r>
          </a:p>
          <a:p>
            <a:r>
              <a:rPr lang="en-US" smtClean="0"/>
              <a:t>1 main river</a:t>
            </a:r>
          </a:p>
          <a:p>
            <a:r>
              <a:rPr lang="en-US" smtClean="0"/>
              <a:t>Ocean at the base</a:t>
            </a:r>
          </a:p>
          <a:p>
            <a:r>
              <a:rPr lang="en-US" smtClean="0"/>
              <a:t>Farm – with animals and crops</a:t>
            </a:r>
          </a:p>
          <a:p>
            <a:r>
              <a:rPr lang="en-US" smtClean="0"/>
              <a:t>Drinking pond near farm</a:t>
            </a:r>
          </a:p>
          <a:p>
            <a:r>
              <a:rPr lang="en-US" smtClean="0"/>
              <a:t>Housing area</a:t>
            </a:r>
          </a:p>
          <a:p>
            <a:r>
              <a:rPr lang="en-US" smtClean="0"/>
              <a:t>Mountains at top</a:t>
            </a:r>
          </a:p>
          <a:p>
            <a:r>
              <a:rPr lang="en-US" smtClean="0"/>
              <a:t>Wetland near ocean</a:t>
            </a:r>
          </a:p>
          <a:p>
            <a:r>
              <a:rPr lang="en-US" smtClean="0"/>
              <a:t>Buffers will be added during experiment</a:t>
            </a:r>
            <a:endParaRPr lang="en-US" dirty="0"/>
          </a:p>
        </p:txBody>
      </p:sp>
    </p:spTree>
    <p:extLst>
      <p:ext uri="{BB962C8B-B14F-4D97-AF65-F5344CB8AC3E}">
        <p14:creationId xmlns:p14="http://schemas.microsoft.com/office/powerpoint/2010/main" val="958694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rcsia0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04" y="1157111"/>
            <a:ext cx="8225996" cy="53675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28223"/>
            <a:ext cx="9090349" cy="707886"/>
          </a:xfrm>
          <a:prstGeom prst="rect">
            <a:avLst/>
          </a:prstGeom>
          <a:noFill/>
        </p:spPr>
        <p:txBody>
          <a:bodyPr wrap="none" rtlCol="0">
            <a:spAutoFit/>
          </a:bodyPr>
          <a:lstStyle/>
          <a:p>
            <a:r>
              <a:rPr lang="en-US" sz="4000" dirty="0" smtClean="0"/>
              <a:t>Your own backyard is part of a Watershed!</a:t>
            </a:r>
            <a:endParaRPr lang="en-US" sz="4000" dirty="0"/>
          </a:p>
        </p:txBody>
      </p:sp>
    </p:spTree>
    <p:extLst>
      <p:ext uri="{BB962C8B-B14F-4D97-AF65-F5344CB8AC3E}">
        <p14:creationId xmlns:p14="http://schemas.microsoft.com/office/powerpoint/2010/main" val="30397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a:t>
            </a:r>
            <a:endParaRPr lang="en-US" dirty="0"/>
          </a:p>
        </p:txBody>
      </p:sp>
      <p:sp>
        <p:nvSpPr>
          <p:cNvPr id="3" name="Content Placeholder 2"/>
          <p:cNvSpPr>
            <a:spLocks noGrp="1"/>
          </p:cNvSpPr>
          <p:nvPr>
            <p:ph idx="1"/>
          </p:nvPr>
        </p:nvSpPr>
        <p:spPr/>
        <p:txBody>
          <a:bodyPr/>
          <a:lstStyle/>
          <a:p>
            <a:r>
              <a:rPr lang="en-US" dirty="0" smtClean="0"/>
              <a:t>Pollutants</a:t>
            </a:r>
          </a:p>
          <a:p>
            <a:r>
              <a:rPr lang="en-US" dirty="0" smtClean="0"/>
              <a:t>Point-Source Pollution</a:t>
            </a:r>
          </a:p>
          <a:p>
            <a:r>
              <a:rPr lang="en-US" dirty="0" smtClean="0"/>
              <a:t>Non-Point-Source Pollution</a:t>
            </a:r>
            <a:endParaRPr lang="en-US" dirty="0"/>
          </a:p>
        </p:txBody>
      </p:sp>
    </p:spTree>
    <p:extLst>
      <p:ext uri="{BB962C8B-B14F-4D97-AF65-F5344CB8AC3E}">
        <p14:creationId xmlns:p14="http://schemas.microsoft.com/office/powerpoint/2010/main" val="3584873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dirty="0" smtClean="0">
                <a:effectLst>
                  <a:outerShdw blurRad="38100" dist="38100" dir="2700000" algn="tl">
                    <a:srgbClr val="336699"/>
                  </a:outerShdw>
                </a:effectLst>
              </a:rPr>
              <a:t>Weather &amp; Watersheds: Rain</a:t>
            </a:r>
            <a:endParaRPr lang="en-US" sz="4200" dirty="0">
              <a:effectLst>
                <a:outerShdw blurRad="38100" dist="38100" dir="2700000" algn="tl">
                  <a:srgbClr val="336699"/>
                </a:outerShdw>
              </a:effectLst>
            </a:endParaRPr>
          </a:p>
        </p:txBody>
      </p:sp>
      <p:sp>
        <p:nvSpPr>
          <p:cNvPr id="5" name="Rectangle 18"/>
          <p:cNvSpPr txBox="1">
            <a:spLocks noChangeArrowheads="1"/>
          </p:cNvSpPr>
          <p:nvPr/>
        </p:nvSpPr>
        <p:spPr>
          <a:xfrm>
            <a:off x="1042988" y="981075"/>
            <a:ext cx="6481762"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effectLst>
                  <a:outerShdw blurRad="38100" dist="38100" dir="2700000" algn="tl">
                    <a:srgbClr val="336699"/>
                  </a:outerShdw>
                </a:effectLst>
              </a:rPr>
              <a:t>What is the most common cause of pollution in streams, rivers, and oceans?</a:t>
            </a:r>
            <a:endParaRPr lang="en-US" dirty="0">
              <a:effectLst>
                <a:outerShdw blurRad="38100" dist="38100" dir="2700000" algn="tl">
                  <a:srgbClr val="336699"/>
                </a:outerShdw>
              </a:effectLst>
            </a:endParaRPr>
          </a:p>
        </p:txBody>
      </p:sp>
      <p:sp>
        <p:nvSpPr>
          <p:cNvPr id="6" name="Rectangle 19"/>
          <p:cNvSpPr>
            <a:spLocks noChangeArrowheads="1"/>
          </p:cNvSpPr>
          <p:nvPr/>
        </p:nvSpPr>
        <p:spPr bwMode="auto">
          <a:xfrm>
            <a:off x="1042988" y="2733675"/>
            <a:ext cx="7129462"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457200" indent="-457200">
              <a:buFontTx/>
              <a:buAutoNum type="arabicPeriod"/>
            </a:pPr>
            <a:r>
              <a:rPr lang="en-US" sz="3200" dirty="0">
                <a:solidFill>
                  <a:srgbClr val="FFFFFF"/>
                </a:solidFill>
              </a:rPr>
              <a:t>Dumping of garbage by cities</a:t>
            </a:r>
          </a:p>
          <a:p>
            <a:pPr marL="457200" indent="-457200">
              <a:buFontTx/>
              <a:buAutoNum type="arabicPeriod"/>
            </a:pPr>
            <a:r>
              <a:rPr lang="en-US" sz="3200" dirty="0">
                <a:solidFill>
                  <a:srgbClr val="FFFFFF"/>
                </a:solidFill>
              </a:rPr>
              <a:t>Surface water running off yards,</a:t>
            </a:r>
            <a:br>
              <a:rPr lang="en-US" sz="3200" dirty="0">
                <a:solidFill>
                  <a:srgbClr val="FFFFFF"/>
                </a:solidFill>
              </a:rPr>
            </a:br>
            <a:r>
              <a:rPr lang="en-US" sz="3200" dirty="0">
                <a:solidFill>
                  <a:srgbClr val="FFFFFF"/>
                </a:solidFill>
              </a:rPr>
              <a:t>   streets, paved lots, and farm </a:t>
            </a:r>
            <a:r>
              <a:rPr lang="en-US" sz="3200" dirty="0" smtClean="0">
                <a:solidFill>
                  <a:srgbClr val="FFFFFF"/>
                </a:solidFill>
              </a:rPr>
              <a:t>fields</a:t>
            </a:r>
            <a:endParaRPr lang="en-US" sz="3200" dirty="0">
              <a:solidFill>
                <a:srgbClr val="FFFFFF"/>
              </a:solidFill>
            </a:endParaRPr>
          </a:p>
          <a:p>
            <a:pPr marL="457200" indent="-457200">
              <a:buFontTx/>
              <a:buAutoNum type="arabicPeriod" startAt="3"/>
            </a:pPr>
            <a:r>
              <a:rPr lang="en-US" sz="3200" dirty="0">
                <a:solidFill>
                  <a:srgbClr val="FFFFFF"/>
                </a:solidFill>
              </a:rPr>
              <a:t>Trash washed into the ocean</a:t>
            </a:r>
            <a:br>
              <a:rPr lang="en-US" sz="3200" dirty="0">
                <a:solidFill>
                  <a:srgbClr val="FFFFFF"/>
                </a:solidFill>
              </a:rPr>
            </a:br>
            <a:r>
              <a:rPr lang="en-US" sz="3200" dirty="0">
                <a:solidFill>
                  <a:srgbClr val="FFFFFF"/>
                </a:solidFill>
              </a:rPr>
              <a:t>   from beaches</a:t>
            </a:r>
          </a:p>
          <a:p>
            <a:pPr marL="457200" indent="-457200">
              <a:buFontTx/>
              <a:buAutoNum type="arabicPeriod" startAt="3"/>
            </a:pPr>
            <a:r>
              <a:rPr lang="en-US" sz="3200" dirty="0">
                <a:solidFill>
                  <a:srgbClr val="FFFFFF"/>
                </a:solidFill>
              </a:rPr>
              <a:t>Waste dumped by factories</a:t>
            </a:r>
          </a:p>
        </p:txBody>
      </p:sp>
      <p:sp>
        <p:nvSpPr>
          <p:cNvPr id="3" name="Left Arrow 2"/>
          <p:cNvSpPr/>
          <p:nvPr/>
        </p:nvSpPr>
        <p:spPr>
          <a:xfrm>
            <a:off x="7524750" y="3513458"/>
            <a:ext cx="1619250" cy="43242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5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3" dur="500"/>
                                        <p:tgtEl>
                                          <p:spTgt spid="6">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ontam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413"/>
            <a:ext cx="8642350" cy="46355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10"/>
          <p:cNvSpPr txBox="1">
            <a:spLocks noChangeArrowheads="1"/>
          </p:cNvSpPr>
          <p:nvPr/>
        </p:nvSpPr>
        <p:spPr>
          <a:xfrm>
            <a:off x="0" y="0"/>
            <a:ext cx="9377075" cy="25134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00" b="1" dirty="0" smtClean="0">
                <a:solidFill>
                  <a:srgbClr val="FF0000"/>
                </a:solidFill>
                <a:effectLst>
                  <a:outerShdw blurRad="38100" dist="38100" dir="2700000" algn="tl">
                    <a:srgbClr val="336699"/>
                  </a:outerShdw>
                </a:effectLst>
              </a:rPr>
              <a:t>Pollutants are any substances that can harm the environment</a:t>
            </a:r>
          </a:p>
          <a:p>
            <a:r>
              <a:rPr lang="en-US" sz="2900" b="1" dirty="0" smtClean="0">
                <a:solidFill>
                  <a:srgbClr val="FF0000"/>
                </a:solidFill>
                <a:effectLst>
                  <a:outerShdw blurRad="38100" dist="38100" dir="2700000" algn="tl">
                    <a:srgbClr val="336699"/>
                  </a:outerShdw>
                </a:effectLst>
              </a:rPr>
              <a:t>Precipitation runoff from farms, lawns, and paved surfaces is the leading source of water pollution in America today.</a:t>
            </a:r>
            <a:endParaRPr lang="en-US" sz="2900" b="1" dirty="0">
              <a:solidFill>
                <a:srgbClr val="FF0000"/>
              </a:solidFill>
              <a:effectLst>
                <a:outerShdw blurRad="38100" dist="38100" dir="2700000" algn="tl">
                  <a:srgbClr val="336699"/>
                </a:outerShdw>
              </a:effectLst>
            </a:endParaRPr>
          </a:p>
        </p:txBody>
      </p:sp>
    </p:spTree>
    <p:extLst>
      <p:ext uri="{BB962C8B-B14F-4D97-AF65-F5344CB8AC3E}">
        <p14:creationId xmlns:p14="http://schemas.microsoft.com/office/powerpoint/2010/main" val="3594368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52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effectLst>
                  <a:outerShdw blurRad="38100" dist="38100" dir="2700000" algn="tl">
                    <a:srgbClr val="336699"/>
                  </a:outerShdw>
                </a:effectLst>
              </a:rPr>
              <a:t>What’s in the water?</a:t>
            </a:r>
            <a:endParaRPr lang="en-US" dirty="0">
              <a:effectLst>
                <a:outerShdw blurRad="38100" dist="38100" dir="2700000" algn="tl">
                  <a:srgbClr val="336699"/>
                </a:outerShdw>
              </a:effectLst>
            </a:endParaRPr>
          </a:p>
        </p:txBody>
      </p:sp>
      <p:pic>
        <p:nvPicPr>
          <p:cNvPr id="5" name="Picture 5" descr="impairment_whe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762000"/>
            <a:ext cx="6059487" cy="60467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6"/>
          <p:cNvSpPr txBox="1">
            <a:spLocks noChangeArrowheads="1"/>
          </p:cNvSpPr>
          <p:nvPr/>
        </p:nvSpPr>
        <p:spPr>
          <a:xfrm>
            <a:off x="6156325" y="1555750"/>
            <a:ext cx="3024188" cy="5905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smtClean="0"/>
              <a:t>Main pollutants:</a:t>
            </a:r>
          </a:p>
          <a:p>
            <a:pPr>
              <a:lnSpc>
                <a:spcPct val="80000"/>
              </a:lnSpc>
              <a:buFontTx/>
              <a:buChar char="•"/>
            </a:pPr>
            <a:r>
              <a:rPr lang="en-US" sz="2400" smtClean="0"/>
              <a:t>Fertilizers</a:t>
            </a:r>
          </a:p>
          <a:p>
            <a:pPr>
              <a:lnSpc>
                <a:spcPct val="80000"/>
              </a:lnSpc>
              <a:buFontTx/>
              <a:buChar char="•"/>
            </a:pPr>
            <a:r>
              <a:rPr lang="en-US" sz="2400" smtClean="0"/>
              <a:t>Herbicides</a:t>
            </a:r>
          </a:p>
          <a:p>
            <a:pPr>
              <a:lnSpc>
                <a:spcPct val="80000"/>
              </a:lnSpc>
              <a:buFontTx/>
              <a:buChar char="•"/>
            </a:pPr>
            <a:r>
              <a:rPr lang="en-US" sz="2400" smtClean="0"/>
              <a:t>Insecticides</a:t>
            </a:r>
          </a:p>
          <a:p>
            <a:pPr>
              <a:lnSpc>
                <a:spcPct val="80000"/>
              </a:lnSpc>
              <a:buFontTx/>
              <a:buChar char="•"/>
            </a:pPr>
            <a:r>
              <a:rPr lang="en-US" sz="2400" smtClean="0"/>
              <a:t>Oil, grease, and   </a:t>
            </a:r>
            <a:br>
              <a:rPr lang="en-US" sz="2400" smtClean="0"/>
            </a:br>
            <a:r>
              <a:rPr lang="en-US" sz="2400" smtClean="0"/>
              <a:t>  toxic chemicals</a:t>
            </a:r>
            <a:br>
              <a:rPr lang="en-US" sz="2400" smtClean="0"/>
            </a:br>
            <a:r>
              <a:rPr lang="en-US" sz="2400" smtClean="0"/>
              <a:t>  from urban areas</a:t>
            </a:r>
          </a:p>
          <a:p>
            <a:pPr>
              <a:lnSpc>
                <a:spcPct val="80000"/>
              </a:lnSpc>
              <a:buFontTx/>
              <a:buChar char="•"/>
            </a:pPr>
            <a:r>
              <a:rPr lang="en-US" sz="2400" smtClean="0"/>
              <a:t>Sediment</a:t>
            </a:r>
          </a:p>
          <a:p>
            <a:pPr>
              <a:lnSpc>
                <a:spcPct val="80000"/>
              </a:lnSpc>
              <a:buFontTx/>
              <a:buChar char="•"/>
            </a:pPr>
            <a:r>
              <a:rPr lang="en-US" sz="2400" smtClean="0"/>
              <a:t>Road Salt</a:t>
            </a:r>
          </a:p>
          <a:p>
            <a:pPr>
              <a:lnSpc>
                <a:spcPct val="80000"/>
              </a:lnSpc>
              <a:buFontTx/>
              <a:buChar char="•"/>
            </a:pPr>
            <a:r>
              <a:rPr lang="en-US" sz="2400" smtClean="0"/>
              <a:t>Bacteria and </a:t>
            </a:r>
            <a:br>
              <a:rPr lang="en-US" sz="2400" smtClean="0"/>
            </a:br>
            <a:r>
              <a:rPr lang="en-US" sz="2400" smtClean="0"/>
              <a:t>  Nitrogen</a:t>
            </a:r>
          </a:p>
          <a:p>
            <a:pPr>
              <a:lnSpc>
                <a:spcPct val="80000"/>
              </a:lnSpc>
              <a:buFontTx/>
              <a:buChar char="•"/>
            </a:pPr>
            <a:r>
              <a:rPr lang="en-US" sz="2400" smtClean="0"/>
              <a:t>Air pollutants </a:t>
            </a:r>
          </a:p>
          <a:p>
            <a:pPr>
              <a:lnSpc>
                <a:spcPct val="80000"/>
              </a:lnSpc>
            </a:pPr>
            <a:endParaRPr lang="en-US" sz="2400"/>
          </a:p>
        </p:txBody>
      </p:sp>
    </p:spTree>
    <p:extLst>
      <p:ext uri="{BB962C8B-B14F-4D97-AF65-F5344CB8AC3E}">
        <p14:creationId xmlns:p14="http://schemas.microsoft.com/office/powerpoint/2010/main" val="2579329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229600" cy="1143000"/>
          </a:xfrm>
        </p:spPr>
        <p:txBody>
          <a:bodyPr/>
          <a:lstStyle/>
          <a:p>
            <a:r>
              <a:rPr lang="en-US" b="1"/>
              <a:t>Pollution</a:t>
            </a:r>
            <a:r>
              <a:rPr lang="en-US"/>
              <a:t> in our Watershed</a:t>
            </a:r>
          </a:p>
        </p:txBody>
      </p:sp>
      <p:sp>
        <p:nvSpPr>
          <p:cNvPr id="7" name="Rectangle 3"/>
          <p:cNvSpPr txBox="1">
            <a:spLocks noChangeArrowheads="1"/>
          </p:cNvSpPr>
          <p:nvPr/>
        </p:nvSpPr>
        <p:spPr>
          <a:xfrm>
            <a:off x="304800" y="1570038"/>
            <a:ext cx="6019800" cy="5005740"/>
          </a:xfrm>
          <a:prstGeom prst="rect">
            <a:avLst/>
          </a:prstGeom>
          <a:solidFill>
            <a:schemeClr val="tx1">
              <a:lumMod val="9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6000" b="1" dirty="0" smtClean="0">
                <a:solidFill>
                  <a:srgbClr val="FF0000"/>
                </a:solidFill>
              </a:rPr>
              <a:t>Point Source </a:t>
            </a:r>
            <a:r>
              <a:rPr lang="en-US" sz="6000" dirty="0" smtClean="0">
                <a:solidFill>
                  <a:srgbClr val="FF0000"/>
                </a:solidFill>
              </a:rPr>
              <a:t>pollution</a:t>
            </a:r>
            <a:r>
              <a:rPr lang="en-US" dirty="0" smtClean="0">
                <a:solidFill>
                  <a:srgbClr val="FF0000"/>
                </a:solidFill>
              </a:rPr>
              <a:t> </a:t>
            </a:r>
          </a:p>
          <a:p>
            <a:pPr>
              <a:lnSpc>
                <a:spcPct val="90000"/>
              </a:lnSpc>
            </a:pPr>
            <a:r>
              <a:rPr lang="en-US" dirty="0" smtClean="0">
                <a:solidFill>
                  <a:srgbClr val="FF0000"/>
                </a:solidFill>
              </a:rPr>
              <a:t>Point source pollution comes from a </a:t>
            </a:r>
            <a:r>
              <a:rPr lang="en-US" b="1" u="sng" dirty="0" smtClean="0">
                <a:solidFill>
                  <a:srgbClr val="FF0000"/>
                </a:solidFill>
              </a:rPr>
              <a:t>definite</a:t>
            </a:r>
            <a:r>
              <a:rPr lang="en-US" u="sng" dirty="0" smtClean="0">
                <a:solidFill>
                  <a:srgbClr val="FF0000"/>
                </a:solidFill>
              </a:rPr>
              <a:t> </a:t>
            </a:r>
            <a:r>
              <a:rPr lang="en-US" b="1" u="sng" dirty="0" smtClean="0">
                <a:solidFill>
                  <a:srgbClr val="FF0000"/>
                </a:solidFill>
              </a:rPr>
              <a:t>source</a:t>
            </a:r>
            <a:r>
              <a:rPr lang="en-US" dirty="0" smtClean="0">
                <a:solidFill>
                  <a:srgbClr val="FF0000"/>
                </a:solidFill>
              </a:rPr>
              <a:t>:</a:t>
            </a:r>
          </a:p>
          <a:p>
            <a:pPr lvl="1">
              <a:lnSpc>
                <a:spcPct val="90000"/>
              </a:lnSpc>
            </a:pPr>
            <a:r>
              <a:rPr lang="en-US" b="1" dirty="0" smtClean="0">
                <a:solidFill>
                  <a:srgbClr val="FF0000"/>
                </a:solidFill>
              </a:rPr>
              <a:t>Factories</a:t>
            </a:r>
          </a:p>
          <a:p>
            <a:pPr lvl="1">
              <a:lnSpc>
                <a:spcPct val="90000"/>
              </a:lnSpc>
            </a:pPr>
            <a:r>
              <a:rPr lang="en-US" b="1" dirty="0" smtClean="0">
                <a:solidFill>
                  <a:srgbClr val="FF0000"/>
                </a:solidFill>
              </a:rPr>
              <a:t>Refineries</a:t>
            </a:r>
          </a:p>
          <a:p>
            <a:pPr lvl="1">
              <a:lnSpc>
                <a:spcPct val="90000"/>
              </a:lnSpc>
            </a:pPr>
            <a:r>
              <a:rPr lang="en-US" b="1" dirty="0" smtClean="0">
                <a:solidFill>
                  <a:srgbClr val="FF0000"/>
                </a:solidFill>
              </a:rPr>
              <a:t>Municipal Facility</a:t>
            </a:r>
          </a:p>
          <a:p>
            <a:pPr lvl="2">
              <a:lnSpc>
                <a:spcPct val="90000"/>
              </a:lnSpc>
            </a:pPr>
            <a:r>
              <a:rPr lang="en-US" b="1" dirty="0" smtClean="0">
                <a:solidFill>
                  <a:srgbClr val="FF0000"/>
                </a:solidFill>
              </a:rPr>
              <a:t>Sewage Treatment Plant</a:t>
            </a:r>
          </a:p>
          <a:p>
            <a:pPr>
              <a:lnSpc>
                <a:spcPct val="90000"/>
              </a:lnSpc>
            </a:pPr>
            <a:endParaRPr lang="en-US" sz="2000" dirty="0" smtClean="0"/>
          </a:p>
          <a:p>
            <a:pPr>
              <a:lnSpc>
                <a:spcPct val="90000"/>
              </a:lnSpc>
            </a:pPr>
            <a:endParaRPr lang="en-US" sz="2000" b="1" dirty="0"/>
          </a:p>
        </p:txBody>
      </p:sp>
      <p:pic>
        <p:nvPicPr>
          <p:cNvPr id="8" name="Picture 5" descr="pollution"/>
          <p:cNvPicPr>
            <a:picLocks noGrp="1" noChangeAspect="1" noChangeArrowheads="1" noCro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488353" y="1570038"/>
            <a:ext cx="2655647" cy="500574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1822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non_point_source_pollution"/>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962400" y="3028950"/>
            <a:ext cx="4800600" cy="36004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5" name="Rectangle 4"/>
          <p:cNvSpPr>
            <a:spLocks noGrp="1" noChangeArrowheads="1"/>
          </p:cNvSpPr>
          <p:nvPr>
            <p:ph type="title"/>
          </p:nvPr>
        </p:nvSpPr>
        <p:spPr>
          <a:xfrm>
            <a:off x="457200" y="274638"/>
            <a:ext cx="8229600" cy="1143000"/>
          </a:xfrm>
          <a:noFill/>
          <a:ln/>
        </p:spPr>
        <p:txBody>
          <a:bodyPr/>
          <a:lstStyle/>
          <a:p>
            <a:r>
              <a:rPr lang="en-US" b="1"/>
              <a:t>Pollution</a:t>
            </a:r>
            <a:r>
              <a:rPr lang="en-US"/>
              <a:t> in our Watershed</a:t>
            </a:r>
          </a:p>
        </p:txBody>
      </p:sp>
      <p:sp>
        <p:nvSpPr>
          <p:cNvPr id="6" name="Rectangle 3"/>
          <p:cNvSpPr txBox="1">
            <a:spLocks noChangeArrowheads="1"/>
          </p:cNvSpPr>
          <p:nvPr/>
        </p:nvSpPr>
        <p:spPr>
          <a:xfrm>
            <a:off x="0" y="1710267"/>
            <a:ext cx="8001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b="1" dirty="0" smtClean="0">
                <a:solidFill>
                  <a:srgbClr val="FF0000"/>
                </a:solidFill>
              </a:rPr>
              <a:t>Non-Point Source</a:t>
            </a:r>
            <a:r>
              <a:rPr lang="en-US" sz="4800" dirty="0" smtClean="0">
                <a:solidFill>
                  <a:srgbClr val="FF0000"/>
                </a:solidFill>
              </a:rPr>
              <a:t> Pollution</a:t>
            </a:r>
            <a:endParaRPr lang="en-US" sz="4800" dirty="0">
              <a:solidFill>
                <a:srgbClr val="FF0000"/>
              </a:solidFill>
            </a:endParaRPr>
          </a:p>
        </p:txBody>
      </p:sp>
      <p:sp>
        <p:nvSpPr>
          <p:cNvPr id="7" name="Text Box 9"/>
          <p:cNvSpPr txBox="1">
            <a:spLocks noChangeArrowheads="1"/>
          </p:cNvSpPr>
          <p:nvPr/>
        </p:nvSpPr>
        <p:spPr bwMode="auto">
          <a:xfrm>
            <a:off x="304800" y="2591175"/>
            <a:ext cx="3581400" cy="4493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400" dirty="0">
                <a:solidFill>
                  <a:srgbClr val="FF0000"/>
                </a:solidFill>
              </a:rPr>
              <a:t>Pollution that </a:t>
            </a:r>
            <a:r>
              <a:rPr lang="en-US" sz="4400" b="1" i="1" u="sng" dirty="0">
                <a:solidFill>
                  <a:srgbClr val="FF0000"/>
                </a:solidFill>
              </a:rPr>
              <a:t>does not</a:t>
            </a:r>
            <a:r>
              <a:rPr lang="en-US" sz="4400" i="1" dirty="0">
                <a:solidFill>
                  <a:srgbClr val="FF0000"/>
                </a:solidFill>
              </a:rPr>
              <a:t> </a:t>
            </a:r>
            <a:r>
              <a:rPr lang="en-US" sz="4400" dirty="0">
                <a:solidFill>
                  <a:srgbClr val="FF0000"/>
                </a:solidFill>
              </a:rPr>
              <a:t>come from a single point or location</a:t>
            </a:r>
            <a:r>
              <a:rPr lang="en-US" sz="4400" dirty="0" smtClean="0">
                <a:solidFill>
                  <a:srgbClr val="FF0000"/>
                </a:solidFill>
              </a:rPr>
              <a:t>.</a:t>
            </a:r>
          </a:p>
          <a:p>
            <a:pPr>
              <a:spcBef>
                <a:spcPct val="50000"/>
              </a:spcBef>
            </a:pPr>
            <a:endParaRPr lang="en-US" sz="4400" dirty="0">
              <a:solidFill>
                <a:srgbClr val="FF0000"/>
              </a:solidFill>
            </a:endParaRPr>
          </a:p>
        </p:txBody>
      </p:sp>
    </p:spTree>
    <p:extLst>
      <p:ext uri="{BB962C8B-B14F-4D97-AF65-F5344CB8AC3E}">
        <p14:creationId xmlns:p14="http://schemas.microsoft.com/office/powerpoint/2010/main" val="184342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sz="quarter"/>
          </p:nvPr>
        </p:nvSpPr>
        <p:spPr>
          <a:xfrm>
            <a:off x="457200" y="274638"/>
            <a:ext cx="8229600" cy="1143000"/>
          </a:xfrm>
        </p:spPr>
        <p:txBody>
          <a:bodyPr/>
          <a:lstStyle/>
          <a:p>
            <a:r>
              <a:rPr lang="en-US"/>
              <a:t>Non Point Pollution Sources</a:t>
            </a:r>
          </a:p>
        </p:txBody>
      </p:sp>
      <p:pic>
        <p:nvPicPr>
          <p:cNvPr id="5" name="Picture 9" descr="automobil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19175" y="1600200"/>
            <a:ext cx="2914650" cy="21859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6" name="Picture 12" descr="stormdrain-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95900" y="1600200"/>
            <a:ext cx="2743200" cy="218598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7" name="Picture 13" descr="fertlize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524000" y="3984625"/>
            <a:ext cx="1905000" cy="20955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8" name="Picture 16" descr="fa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067300" y="3938588"/>
            <a:ext cx="3198813" cy="21875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9" name="Text Box 17"/>
          <p:cNvSpPr txBox="1">
            <a:spLocks noChangeArrowheads="1"/>
          </p:cNvSpPr>
          <p:nvPr/>
        </p:nvSpPr>
        <p:spPr bwMode="auto">
          <a:xfrm>
            <a:off x="6172200" y="3352800"/>
            <a:ext cx="1981200" cy="457200"/>
          </a:xfrm>
          <a:prstGeom prst="rect">
            <a:avLst/>
          </a:prstGeom>
          <a:solidFill>
            <a:srgbClr val="F2F2F2"/>
          </a:solidFill>
          <a:ln>
            <a:noFill/>
          </a:ln>
          <a:effectLst/>
        </p:spPr>
        <p:txBody>
          <a:bodyPr>
            <a:spAutoFit/>
          </a:bodyPr>
          <a:lstStyle/>
          <a:p>
            <a:pPr>
              <a:spcBef>
                <a:spcPct val="50000"/>
              </a:spcBef>
            </a:pPr>
            <a:r>
              <a:rPr lang="en-US" sz="2400" b="1" dirty="0">
                <a:solidFill>
                  <a:srgbClr val="FF0000"/>
                </a:solidFill>
              </a:rPr>
              <a:t>Litter</a:t>
            </a:r>
          </a:p>
        </p:txBody>
      </p:sp>
      <p:sp>
        <p:nvSpPr>
          <p:cNvPr id="10" name="Text Box 18"/>
          <p:cNvSpPr txBox="1">
            <a:spLocks noChangeArrowheads="1"/>
          </p:cNvSpPr>
          <p:nvPr/>
        </p:nvSpPr>
        <p:spPr bwMode="auto">
          <a:xfrm>
            <a:off x="1066800" y="5562600"/>
            <a:ext cx="1981200" cy="1200328"/>
          </a:xfrm>
          <a:prstGeom prst="rect">
            <a:avLst/>
          </a:prstGeom>
          <a:solidFill>
            <a:srgbClr val="F2F2F2"/>
          </a:solidFill>
          <a:ln>
            <a:noFill/>
          </a:ln>
          <a:effectLst/>
        </p:spPr>
        <p:txBody>
          <a:bodyPr>
            <a:spAutoFit/>
          </a:bodyPr>
          <a:lstStyle/>
          <a:p>
            <a:pPr>
              <a:spcBef>
                <a:spcPct val="50000"/>
              </a:spcBef>
            </a:pPr>
            <a:r>
              <a:rPr lang="en-US" sz="2400" b="1" dirty="0">
                <a:solidFill>
                  <a:srgbClr val="FF0000"/>
                </a:solidFill>
              </a:rPr>
              <a:t>Lawn Fertilizers &amp; Pesticides</a:t>
            </a:r>
          </a:p>
        </p:txBody>
      </p:sp>
      <p:sp>
        <p:nvSpPr>
          <p:cNvPr id="11" name="Text Box 19"/>
          <p:cNvSpPr txBox="1">
            <a:spLocks noChangeArrowheads="1"/>
          </p:cNvSpPr>
          <p:nvPr/>
        </p:nvSpPr>
        <p:spPr bwMode="auto">
          <a:xfrm>
            <a:off x="5295900" y="6123027"/>
            <a:ext cx="3200400" cy="457200"/>
          </a:xfrm>
          <a:prstGeom prst="rect">
            <a:avLst/>
          </a:prstGeom>
          <a:solidFill>
            <a:schemeClr val="tx1">
              <a:lumMod val="95000"/>
            </a:schemeClr>
          </a:solidFill>
          <a:ln>
            <a:noFill/>
          </a:ln>
          <a:effectLst/>
        </p:spPr>
        <p:txBody>
          <a:bodyPr>
            <a:spAutoFit/>
          </a:bodyPr>
          <a:lstStyle/>
          <a:p>
            <a:pPr>
              <a:spcBef>
                <a:spcPct val="50000"/>
              </a:spcBef>
            </a:pPr>
            <a:r>
              <a:rPr lang="en-US" sz="2400" b="1" dirty="0">
                <a:solidFill>
                  <a:srgbClr val="FF0000"/>
                </a:solidFill>
              </a:rPr>
              <a:t>Agricultural Runoff</a:t>
            </a:r>
          </a:p>
        </p:txBody>
      </p:sp>
    </p:spTree>
    <p:extLst>
      <p:ext uri="{BB962C8B-B14F-4D97-AF65-F5344CB8AC3E}">
        <p14:creationId xmlns:p14="http://schemas.microsoft.com/office/powerpoint/2010/main" val="36216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456" b="14456"/>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06591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304800" y="146018"/>
            <a:ext cx="8229600" cy="1529756"/>
          </a:xfrm>
          <a:noFill/>
          <a:ln/>
        </p:spPr>
        <p:txBody>
          <a:bodyPr>
            <a:normAutofit/>
          </a:bodyPr>
          <a:lstStyle/>
          <a:p>
            <a:r>
              <a:rPr lang="en-US" sz="4000" dirty="0"/>
              <a:t>Non Point Pollution Sources</a:t>
            </a:r>
            <a:br>
              <a:rPr lang="en-US" sz="4000" dirty="0"/>
            </a:br>
            <a:r>
              <a:rPr lang="en-US" sz="4000" dirty="0" smtClean="0">
                <a:solidFill>
                  <a:srgbClr val="3366FF"/>
                </a:solidFill>
              </a:rPr>
              <a:t>Even </a:t>
            </a:r>
            <a:r>
              <a:rPr lang="en-US" sz="4000" dirty="0">
                <a:solidFill>
                  <a:srgbClr val="3366FF"/>
                </a:solidFill>
              </a:rPr>
              <a:t>your DOG!!!!!</a:t>
            </a:r>
          </a:p>
        </p:txBody>
      </p:sp>
      <p:pic>
        <p:nvPicPr>
          <p:cNvPr id="5" name="Picture 9" descr="dogpooo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1500" y="2108200"/>
            <a:ext cx="3810000" cy="3835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6" name="Picture 11" descr="poopbill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2692400"/>
            <a:ext cx="4057650" cy="18796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783724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457200" y="274638"/>
            <a:ext cx="8229600" cy="1143000"/>
          </a:xfrm>
        </p:spPr>
        <p:txBody>
          <a:bodyPr/>
          <a:lstStyle/>
          <a:p>
            <a:r>
              <a:rPr lang="en-US" b="1"/>
              <a:t>Pollution</a:t>
            </a:r>
            <a:r>
              <a:rPr lang="en-US"/>
              <a:t> in our Watershed</a:t>
            </a:r>
          </a:p>
        </p:txBody>
      </p:sp>
      <p:sp>
        <p:nvSpPr>
          <p:cNvPr id="5" name="Rectangle 9"/>
          <p:cNvSpPr txBox="1">
            <a:spLocks noChangeArrowheads="1"/>
          </p:cNvSpPr>
          <p:nvPr/>
        </p:nvSpPr>
        <p:spPr>
          <a:xfrm>
            <a:off x="457200" y="1828800"/>
            <a:ext cx="5257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solidFill>
                  <a:srgbClr val="FF0000"/>
                </a:solidFill>
              </a:rPr>
              <a:t>Point Source Pollution</a:t>
            </a:r>
          </a:p>
          <a:p>
            <a:pPr>
              <a:lnSpc>
                <a:spcPct val="90000"/>
              </a:lnSpc>
            </a:pPr>
            <a:r>
              <a:rPr lang="en-US" sz="6000" dirty="0" smtClean="0">
                <a:solidFill>
                  <a:srgbClr val="FF0000"/>
                </a:solidFill>
              </a:rPr>
              <a:t>35%</a:t>
            </a:r>
          </a:p>
          <a:p>
            <a:pPr>
              <a:lnSpc>
                <a:spcPct val="90000"/>
              </a:lnSpc>
            </a:pPr>
            <a:endParaRPr lang="en-US" sz="2800" dirty="0" smtClean="0">
              <a:solidFill>
                <a:srgbClr val="FF0000"/>
              </a:solidFill>
            </a:endParaRPr>
          </a:p>
          <a:p>
            <a:pPr>
              <a:lnSpc>
                <a:spcPct val="90000"/>
              </a:lnSpc>
            </a:pPr>
            <a:endParaRPr lang="en-US" sz="2800" dirty="0" smtClean="0">
              <a:solidFill>
                <a:srgbClr val="FF0000"/>
              </a:solidFill>
            </a:endParaRPr>
          </a:p>
          <a:p>
            <a:pPr>
              <a:lnSpc>
                <a:spcPct val="90000"/>
              </a:lnSpc>
            </a:pPr>
            <a:endParaRPr lang="en-US" sz="2800" dirty="0" smtClean="0">
              <a:solidFill>
                <a:srgbClr val="FF0000"/>
              </a:solidFill>
            </a:endParaRPr>
          </a:p>
          <a:p>
            <a:pPr>
              <a:lnSpc>
                <a:spcPct val="90000"/>
              </a:lnSpc>
            </a:pPr>
            <a:r>
              <a:rPr lang="en-US" sz="2800" dirty="0" smtClean="0">
                <a:solidFill>
                  <a:srgbClr val="FF0000"/>
                </a:solidFill>
              </a:rPr>
              <a:t>Non- Point Source Pollution</a:t>
            </a:r>
          </a:p>
          <a:p>
            <a:pPr>
              <a:lnSpc>
                <a:spcPct val="90000"/>
              </a:lnSpc>
            </a:pPr>
            <a:r>
              <a:rPr lang="en-US" sz="6000" dirty="0" smtClean="0">
                <a:solidFill>
                  <a:srgbClr val="FF0000"/>
                </a:solidFill>
              </a:rPr>
              <a:t>65%</a:t>
            </a:r>
            <a:endParaRPr lang="en-US" sz="6000" dirty="0">
              <a:solidFill>
                <a:srgbClr val="FF0000"/>
              </a:solidFill>
            </a:endParaRPr>
          </a:p>
        </p:txBody>
      </p:sp>
      <p:pic>
        <p:nvPicPr>
          <p:cNvPr id="6" name="Picture 11" descr="pollution"/>
          <p:cNvPicPr>
            <a:picLocks noGrp="1" noChangeAspect="1" noChangeArrowheads="1" noCro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005513" y="1916113"/>
            <a:ext cx="1323975" cy="15525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7" name="Picture 13" descr="non_point_source_pollution"/>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465763" y="3938588"/>
            <a:ext cx="2916237" cy="21875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7487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waters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407887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99"/>
            <a:ext cx="8229600" cy="1143000"/>
          </a:xfrm>
        </p:spPr>
        <p:txBody>
          <a:bodyPr/>
          <a:lstStyle/>
          <a:p>
            <a:r>
              <a:rPr lang="en-US" dirty="0" smtClean="0"/>
              <a:t>STEWARDSHIP</a:t>
            </a:r>
            <a:endParaRPr lang="en-US" dirty="0"/>
          </a:p>
        </p:txBody>
      </p:sp>
      <p:sp>
        <p:nvSpPr>
          <p:cNvPr id="3" name="Content Placeholder 2"/>
          <p:cNvSpPr>
            <a:spLocks noGrp="1"/>
          </p:cNvSpPr>
          <p:nvPr>
            <p:ph idx="1"/>
          </p:nvPr>
        </p:nvSpPr>
        <p:spPr>
          <a:xfrm>
            <a:off x="457200" y="1174399"/>
            <a:ext cx="8229600" cy="5474145"/>
          </a:xfrm>
        </p:spPr>
        <p:txBody>
          <a:bodyPr>
            <a:normAutofit fontScale="92500" lnSpcReduction="10000"/>
          </a:bodyPr>
          <a:lstStyle/>
          <a:p>
            <a:r>
              <a:rPr lang="en-US" sz="4000" dirty="0"/>
              <a:t>Now that you know</a:t>
            </a:r>
            <a:r>
              <a:rPr lang="en-US" sz="4000" b="1" dirty="0"/>
              <a:t> </a:t>
            </a:r>
            <a:r>
              <a:rPr lang="en-US" sz="4000" b="1" i="1" dirty="0"/>
              <a:t>most</a:t>
            </a:r>
            <a:r>
              <a:rPr lang="en-US" sz="4000" b="1" dirty="0"/>
              <a:t> </a:t>
            </a:r>
            <a:r>
              <a:rPr lang="en-US" sz="4000" dirty="0"/>
              <a:t>pollution </a:t>
            </a:r>
            <a:r>
              <a:rPr lang="en-US" sz="4000" b="1" i="1" dirty="0"/>
              <a:t>doesn’t </a:t>
            </a:r>
            <a:r>
              <a:rPr lang="en-US" sz="4000" dirty="0"/>
              <a:t>come from big business, but from everywhere and everyone, what can we do to help fix this serious problem</a:t>
            </a:r>
            <a:r>
              <a:rPr lang="en-US" sz="4000" dirty="0" smtClean="0"/>
              <a:t>?</a:t>
            </a:r>
            <a:endParaRPr lang="en-US" sz="4000" dirty="0" smtClean="0">
              <a:solidFill>
                <a:srgbClr val="FF0000"/>
              </a:solidFill>
            </a:endParaRPr>
          </a:p>
          <a:p>
            <a:r>
              <a:rPr lang="en-US" sz="4400" dirty="0" smtClean="0">
                <a:solidFill>
                  <a:srgbClr val="FF0000"/>
                </a:solidFill>
              </a:rPr>
              <a:t>STEWARDSHIP – Following practices that protect Earth’s resources</a:t>
            </a:r>
          </a:p>
          <a:p>
            <a:r>
              <a:rPr lang="en-US" sz="4400" dirty="0" smtClean="0">
                <a:solidFill>
                  <a:srgbClr val="FF0000"/>
                </a:solidFill>
                <a:hlinkClick r:id="rId2"/>
              </a:rPr>
              <a:t>http://www.youtube.com/watch?v=gtcZbN0Z08c&amp;feature=youtu.be</a:t>
            </a:r>
            <a:endParaRPr lang="en-US" sz="4400" dirty="0" smtClean="0">
              <a:solidFill>
                <a:srgbClr val="FF0000"/>
              </a:solidFill>
            </a:endParaRPr>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90838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on_point_source_pollution"/>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1"/>
            <a:ext cx="9144000" cy="684527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502988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0825" y="228600"/>
            <a:ext cx="8785225" cy="1143000"/>
          </a:xfrm>
        </p:spPr>
        <p:txBody>
          <a:bodyPr>
            <a:normAutofit fontScale="90000"/>
          </a:bodyPr>
          <a:lstStyle/>
          <a:p>
            <a:r>
              <a:rPr lang="en-US">
                <a:effectLst>
                  <a:outerShdw blurRad="38100" dist="38100" dir="2700000" algn="tl">
                    <a:srgbClr val="336699"/>
                  </a:outerShdw>
                </a:effectLst>
              </a:rPr>
              <a:t>Protecting Watersheds: </a:t>
            </a:r>
            <a:br>
              <a:rPr lang="en-US">
                <a:effectLst>
                  <a:outerShdw blurRad="38100" dist="38100" dir="2700000" algn="tl">
                    <a:srgbClr val="336699"/>
                  </a:outerShdw>
                </a:effectLst>
              </a:rPr>
            </a:br>
            <a:r>
              <a:rPr lang="en-US">
                <a:effectLst>
                  <a:outerShdw blurRad="38100" dist="38100" dir="2700000" algn="tl">
                    <a:srgbClr val="336699"/>
                  </a:outerShdw>
                </a:effectLst>
              </a:rPr>
              <a:t>What You Can Do Everyday</a:t>
            </a:r>
          </a:p>
        </p:txBody>
      </p:sp>
      <p:sp>
        <p:nvSpPr>
          <p:cNvPr id="7" name="Rectangle 3"/>
          <p:cNvSpPr txBox="1">
            <a:spLocks noChangeArrowheads="1"/>
          </p:cNvSpPr>
          <p:nvPr/>
        </p:nvSpPr>
        <p:spPr>
          <a:xfrm>
            <a:off x="451555" y="1773237"/>
            <a:ext cx="8325555" cy="4717873"/>
          </a:xfrm>
          <a:prstGeom prst="rect">
            <a:avLst/>
          </a:prstGeom>
          <a:solidFill>
            <a:srgbClr val="F2F2F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sz="3600" dirty="0" smtClean="0">
                <a:solidFill>
                  <a:schemeClr val="bg1"/>
                </a:solidFill>
                <a:effectLst>
                  <a:outerShdw blurRad="38100" dist="38100" dir="2700000" algn="tl">
                    <a:srgbClr val="336699"/>
                  </a:outerShdw>
                </a:effectLst>
              </a:rPr>
              <a:t>Simple Ways to Protect Your Watershed</a:t>
            </a:r>
          </a:p>
          <a:p>
            <a:pPr>
              <a:lnSpc>
                <a:spcPct val="90000"/>
              </a:lnSpc>
            </a:pPr>
            <a:r>
              <a:rPr lang="en-US" sz="3600" dirty="0" smtClean="0">
                <a:solidFill>
                  <a:schemeClr val="bg1"/>
                </a:solidFill>
                <a:effectLst>
                  <a:outerShdw blurRad="38100" dist="38100" dir="2700000" algn="tl">
                    <a:srgbClr val="336699"/>
                  </a:outerShdw>
                </a:effectLst>
              </a:rPr>
              <a:t>Don</a:t>
            </a:r>
            <a:r>
              <a:rPr lang="ja-JP" altLang="en-US" sz="3600" dirty="0" smtClean="0">
                <a:solidFill>
                  <a:schemeClr val="bg1"/>
                </a:solidFill>
                <a:effectLst>
                  <a:outerShdw blurRad="38100" dist="38100" dir="2700000" algn="tl">
                    <a:srgbClr val="336699"/>
                  </a:outerShdw>
                </a:effectLst>
              </a:rPr>
              <a:t>’</a:t>
            </a:r>
            <a:r>
              <a:rPr lang="en-US" sz="3600" dirty="0" smtClean="0">
                <a:solidFill>
                  <a:schemeClr val="bg1"/>
                </a:solidFill>
                <a:effectLst>
                  <a:outerShdw blurRad="38100" dist="38100" dir="2700000" algn="tl">
                    <a:srgbClr val="336699"/>
                  </a:outerShdw>
                </a:effectLst>
              </a:rPr>
              <a:t>t Dump or Litter</a:t>
            </a:r>
          </a:p>
          <a:p>
            <a:pPr>
              <a:lnSpc>
                <a:spcPct val="90000"/>
              </a:lnSpc>
            </a:pPr>
            <a:r>
              <a:rPr lang="en-US" sz="3600" dirty="0" smtClean="0">
                <a:solidFill>
                  <a:schemeClr val="bg1"/>
                </a:solidFill>
                <a:effectLst>
                  <a:outerShdw blurRad="38100" dist="38100" dir="2700000" algn="tl">
                    <a:srgbClr val="336699"/>
                  </a:outerShdw>
                </a:effectLst>
              </a:rPr>
              <a:t>Water and Landscape Wisely</a:t>
            </a:r>
          </a:p>
          <a:p>
            <a:pPr>
              <a:lnSpc>
                <a:spcPct val="90000"/>
              </a:lnSpc>
            </a:pPr>
            <a:r>
              <a:rPr lang="en-US" sz="3600" dirty="0" smtClean="0">
                <a:solidFill>
                  <a:schemeClr val="bg1"/>
                </a:solidFill>
                <a:effectLst>
                  <a:outerShdw blurRad="38100" dist="38100" dir="2700000" algn="tl">
                    <a:srgbClr val="336699"/>
                  </a:outerShdw>
                </a:effectLst>
              </a:rPr>
              <a:t>Control the Flow</a:t>
            </a:r>
          </a:p>
          <a:p>
            <a:pPr>
              <a:lnSpc>
                <a:spcPct val="90000"/>
              </a:lnSpc>
            </a:pPr>
            <a:r>
              <a:rPr lang="en-US" sz="3600" dirty="0" smtClean="0">
                <a:solidFill>
                  <a:schemeClr val="bg1"/>
                </a:solidFill>
                <a:effectLst>
                  <a:outerShdw blurRad="38100" dist="38100" dir="2700000" algn="tl">
                    <a:srgbClr val="336699"/>
                  </a:outerShdw>
                </a:effectLst>
              </a:rPr>
              <a:t>Pick up After Rover</a:t>
            </a:r>
          </a:p>
          <a:p>
            <a:pPr>
              <a:lnSpc>
                <a:spcPct val="90000"/>
              </a:lnSpc>
            </a:pPr>
            <a:r>
              <a:rPr lang="en-US" sz="3600" dirty="0" smtClean="0">
                <a:solidFill>
                  <a:schemeClr val="bg1"/>
                </a:solidFill>
                <a:effectLst>
                  <a:outerShdw blurRad="38100" dist="38100" dir="2700000" algn="tl">
                    <a:srgbClr val="336699"/>
                  </a:outerShdw>
                </a:effectLst>
              </a:rPr>
              <a:t>Fix that Leak</a:t>
            </a:r>
          </a:p>
          <a:p>
            <a:pPr>
              <a:lnSpc>
                <a:spcPct val="90000"/>
              </a:lnSpc>
            </a:pPr>
            <a:r>
              <a:rPr lang="en-US" sz="3600" dirty="0" smtClean="0">
                <a:solidFill>
                  <a:schemeClr val="bg1"/>
                </a:solidFill>
                <a:effectLst>
                  <a:outerShdw blurRad="38100" dist="38100" dir="2700000" algn="tl">
                    <a:srgbClr val="336699"/>
                  </a:outerShdw>
                </a:effectLst>
              </a:rPr>
              <a:t>Participate in a Cleanup</a:t>
            </a:r>
          </a:p>
          <a:p>
            <a:pPr>
              <a:lnSpc>
                <a:spcPct val="90000"/>
              </a:lnSpc>
            </a:pPr>
            <a:endParaRPr lang="en-US" sz="2800" dirty="0" smtClean="0">
              <a:effectLst>
                <a:outerShdw blurRad="38100" dist="38100" dir="2700000" algn="tl">
                  <a:srgbClr val="336699"/>
                </a:outerShdw>
              </a:effectLst>
            </a:endParaRPr>
          </a:p>
          <a:p>
            <a:pPr>
              <a:lnSpc>
                <a:spcPct val="90000"/>
              </a:lnSpc>
            </a:pPr>
            <a:endParaRPr lang="en-US" sz="2800" dirty="0" smtClean="0">
              <a:effectLst>
                <a:outerShdw blurRad="38100" dist="38100" dir="2700000" algn="tl">
                  <a:srgbClr val="336699"/>
                </a:outerShdw>
              </a:effectLst>
            </a:endParaRPr>
          </a:p>
          <a:p>
            <a:pPr>
              <a:lnSpc>
                <a:spcPct val="90000"/>
              </a:lnSpc>
            </a:pPr>
            <a:endParaRPr lang="en-US" sz="2800" dirty="0" smtClean="0">
              <a:effectLst>
                <a:outerShdw blurRad="38100" dist="38100" dir="2700000" algn="tl">
                  <a:srgbClr val="336699"/>
                </a:outerShdw>
              </a:effectLst>
            </a:endParaRPr>
          </a:p>
          <a:p>
            <a:pPr>
              <a:lnSpc>
                <a:spcPct val="90000"/>
              </a:lnSpc>
            </a:pPr>
            <a:endParaRPr lang="en-US" sz="2800" dirty="0">
              <a:effectLst>
                <a:outerShdw blurRad="38100" dist="38100" dir="2700000" algn="tl">
                  <a:srgbClr val="336699"/>
                </a:outerShdw>
              </a:effectLst>
            </a:endParaRPr>
          </a:p>
        </p:txBody>
      </p:sp>
    </p:spTree>
    <p:extLst>
      <p:ext uri="{BB962C8B-B14F-4D97-AF65-F5344CB8AC3E}">
        <p14:creationId xmlns:p14="http://schemas.microsoft.com/office/powerpoint/2010/main" val="1488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10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i="1" u="sng" dirty="0" smtClean="0">
                <a:solidFill>
                  <a:srgbClr val="3366FF"/>
                </a:solidFill>
              </a:rPr>
              <a:t>REMEMBER!</a:t>
            </a:r>
            <a:endParaRPr lang="en-US" sz="7200" i="1" u="sng" dirty="0">
              <a:solidFill>
                <a:srgbClr val="3366FF"/>
              </a:solidFill>
            </a:endParaRPr>
          </a:p>
        </p:txBody>
      </p:sp>
      <p:sp>
        <p:nvSpPr>
          <p:cNvPr id="3" name="Content Placeholder 2"/>
          <p:cNvSpPr>
            <a:spLocks noGrp="1"/>
          </p:cNvSpPr>
          <p:nvPr>
            <p:ph idx="1"/>
          </p:nvPr>
        </p:nvSpPr>
        <p:spPr/>
        <p:txBody>
          <a:bodyPr>
            <a:normAutofit/>
          </a:bodyPr>
          <a:lstStyle/>
          <a:p>
            <a:pPr algn="ctr"/>
            <a:r>
              <a:rPr lang="en-US" sz="6600" dirty="0" smtClean="0">
                <a:solidFill>
                  <a:srgbClr val="3366FF"/>
                </a:solidFill>
              </a:rPr>
              <a:t>A CLEANER ENVIRONMENT STARTS WITH YOU!</a:t>
            </a:r>
            <a:endParaRPr lang="en-US" sz="6600" dirty="0">
              <a:solidFill>
                <a:srgbClr val="3366FF"/>
              </a:solidFill>
            </a:endParaRPr>
          </a:p>
        </p:txBody>
      </p:sp>
    </p:spTree>
    <p:extLst>
      <p:ext uri="{BB962C8B-B14F-4D97-AF65-F5344CB8AC3E}">
        <p14:creationId xmlns:p14="http://schemas.microsoft.com/office/powerpoint/2010/main" val="475604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water sources</a:t>
            </a:r>
            <a:endParaRPr lang="en-US" dirty="0"/>
          </a:p>
        </p:txBody>
      </p:sp>
      <p:sp>
        <p:nvSpPr>
          <p:cNvPr id="3" name="Content Placeholder 2"/>
          <p:cNvSpPr>
            <a:spLocks noGrp="1"/>
          </p:cNvSpPr>
          <p:nvPr>
            <p:ph idx="1"/>
          </p:nvPr>
        </p:nvSpPr>
        <p:spPr/>
        <p:txBody>
          <a:bodyPr/>
          <a:lstStyle/>
          <a:p>
            <a:r>
              <a:rPr lang="en-US" dirty="0" smtClean="0"/>
              <a:t>Groundwater</a:t>
            </a:r>
          </a:p>
          <a:p>
            <a:r>
              <a:rPr lang="en-US" dirty="0" smtClean="0"/>
              <a:t>Aquifer</a:t>
            </a:r>
          </a:p>
          <a:p>
            <a:r>
              <a:rPr lang="en-US" dirty="0" smtClean="0"/>
              <a:t>Wetland</a:t>
            </a:r>
          </a:p>
          <a:p>
            <a:r>
              <a:rPr lang="en-US" dirty="0" smtClean="0"/>
              <a:t>Estuary</a:t>
            </a:r>
          </a:p>
          <a:p>
            <a:pPr marL="0" indent="0">
              <a:buNone/>
            </a:pPr>
            <a:endParaRPr lang="en-US" dirty="0" smtClean="0"/>
          </a:p>
        </p:txBody>
      </p:sp>
    </p:spTree>
    <p:extLst>
      <p:ext uri="{BB962C8B-B14F-4D97-AF65-F5344CB8AC3E}">
        <p14:creationId xmlns:p14="http://schemas.microsoft.com/office/powerpoint/2010/main" val="1543260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normAutofit fontScale="90000"/>
          </a:bodyPr>
          <a:lstStyle/>
          <a:p>
            <a:r>
              <a:rPr lang="en-US" dirty="0" smtClean="0"/>
              <a:t>DO YOU REMEMBER: </a:t>
            </a:r>
            <a:br>
              <a:rPr lang="en-US" dirty="0" smtClean="0"/>
            </a:br>
            <a:r>
              <a:rPr lang="en-US" dirty="0" smtClean="0"/>
              <a:t>Where else does the water go?</a:t>
            </a:r>
            <a:endParaRPr lang="en-US" dirty="0"/>
          </a:p>
        </p:txBody>
      </p:sp>
      <p:sp>
        <p:nvSpPr>
          <p:cNvPr id="3" name="Content Placeholder 2"/>
          <p:cNvSpPr>
            <a:spLocks noGrp="1"/>
          </p:cNvSpPr>
          <p:nvPr>
            <p:ph idx="1"/>
          </p:nvPr>
        </p:nvSpPr>
        <p:spPr>
          <a:xfrm>
            <a:off x="0" y="1834444"/>
            <a:ext cx="9144000" cy="5023556"/>
          </a:xfrm>
        </p:spPr>
        <p:txBody>
          <a:bodyPr>
            <a:normAutofit/>
          </a:bodyPr>
          <a:lstStyle/>
          <a:p>
            <a:r>
              <a:rPr lang="en-US" sz="4000" dirty="0">
                <a:solidFill>
                  <a:srgbClr val="FF0000"/>
                </a:solidFill>
                <a:latin typeface="Arial" charset="0"/>
              </a:rPr>
              <a:t>What is groundwater?</a:t>
            </a:r>
          </a:p>
          <a:p>
            <a:pPr lvl="1"/>
            <a:r>
              <a:rPr lang="en-US" sz="4000" dirty="0">
                <a:solidFill>
                  <a:srgbClr val="FF0000"/>
                </a:solidFill>
                <a:latin typeface="Arial" charset="0"/>
                <a:cs typeface="Arial" charset="0"/>
              </a:rPr>
              <a:t>The water found in cracks and pores in sand, gravel and rocks below the </a:t>
            </a:r>
            <a:r>
              <a:rPr lang="en-US" sz="4000" dirty="0" smtClean="0">
                <a:solidFill>
                  <a:srgbClr val="FF0000"/>
                </a:solidFill>
                <a:latin typeface="Arial" charset="0"/>
                <a:cs typeface="Arial" charset="0"/>
              </a:rPr>
              <a:t>earth’</a:t>
            </a:r>
            <a:r>
              <a:rPr lang="en-US" altLang="ja-JP" sz="4000" dirty="0" smtClean="0">
                <a:solidFill>
                  <a:srgbClr val="FF0000"/>
                </a:solidFill>
                <a:latin typeface="Arial" charset="0"/>
                <a:cs typeface="Arial" charset="0"/>
              </a:rPr>
              <a:t>s </a:t>
            </a:r>
            <a:r>
              <a:rPr lang="en-US" altLang="ja-JP" sz="4000" dirty="0">
                <a:solidFill>
                  <a:srgbClr val="FF0000"/>
                </a:solidFill>
                <a:latin typeface="Arial" charset="0"/>
                <a:cs typeface="Arial" charset="0"/>
              </a:rPr>
              <a:t>surface</a:t>
            </a:r>
          </a:p>
          <a:p>
            <a:r>
              <a:rPr lang="en-US" sz="4000" dirty="0">
                <a:solidFill>
                  <a:srgbClr val="FF0000"/>
                </a:solidFill>
                <a:latin typeface="Arial" charset="0"/>
              </a:rPr>
              <a:t>What is an aquifer?</a:t>
            </a:r>
          </a:p>
          <a:p>
            <a:pPr lvl="1"/>
            <a:r>
              <a:rPr lang="en-US" sz="4000" dirty="0">
                <a:solidFill>
                  <a:srgbClr val="FF0000"/>
                </a:solidFill>
                <a:latin typeface="Arial" charset="0"/>
                <a:cs typeface="Arial" charset="0"/>
              </a:rPr>
              <a:t>A porous rock layer underground that is a reservoir for </a:t>
            </a:r>
            <a:r>
              <a:rPr lang="en-US" sz="4000" dirty="0" smtClean="0">
                <a:solidFill>
                  <a:srgbClr val="FF0000"/>
                </a:solidFill>
                <a:latin typeface="Arial" charset="0"/>
                <a:cs typeface="Arial" charset="0"/>
              </a:rPr>
              <a:t>water</a:t>
            </a:r>
            <a:endParaRPr lang="en-US" sz="4000" dirty="0">
              <a:solidFill>
                <a:srgbClr val="FF0000"/>
              </a:solidFill>
              <a:latin typeface="Arial" charset="0"/>
              <a:cs typeface="Arial" charset="0"/>
            </a:endParaRPr>
          </a:p>
        </p:txBody>
      </p:sp>
    </p:spTree>
    <p:extLst>
      <p:ext uri="{BB962C8B-B14F-4D97-AF65-F5344CB8AC3E}">
        <p14:creationId xmlns:p14="http://schemas.microsoft.com/office/powerpoint/2010/main" val="3804801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Aquifers</a:t>
            </a:r>
            <a:endParaRPr lang="en-US" dirty="0"/>
          </a:p>
        </p:txBody>
      </p:sp>
      <p:sp>
        <p:nvSpPr>
          <p:cNvPr id="3" name="Content Placeholder 2"/>
          <p:cNvSpPr>
            <a:spLocks noGrp="1"/>
          </p:cNvSpPr>
          <p:nvPr>
            <p:ph idx="1"/>
          </p:nvPr>
        </p:nvSpPr>
        <p:spPr>
          <a:solidFill>
            <a:schemeClr val="tx1">
              <a:lumMod val="85000"/>
            </a:schemeClr>
          </a:solidFill>
        </p:spPr>
        <p:txBody>
          <a:bodyPr/>
          <a:lstStyle/>
          <a:p>
            <a:r>
              <a:rPr lang="en-US" sz="4000" b="1" dirty="0" smtClean="0">
                <a:solidFill>
                  <a:srgbClr val="FF0000"/>
                </a:solidFill>
              </a:rPr>
              <a:t>The freshwater we drink often comes from aquifers</a:t>
            </a:r>
          </a:p>
          <a:p>
            <a:r>
              <a:rPr lang="en-US" sz="4000" b="1" dirty="0" smtClean="0">
                <a:solidFill>
                  <a:srgbClr val="FF0000"/>
                </a:solidFill>
              </a:rPr>
              <a:t>People drill wells into aquifers</a:t>
            </a:r>
          </a:p>
          <a:p>
            <a:r>
              <a:rPr lang="en-US" sz="4000" b="1" dirty="0" smtClean="0">
                <a:solidFill>
                  <a:srgbClr val="FF0000"/>
                </a:solidFill>
              </a:rPr>
              <a:t>Some are near the surface; others are as much as 1000 meters below the surface</a:t>
            </a:r>
          </a:p>
        </p:txBody>
      </p:sp>
    </p:spTree>
    <p:extLst>
      <p:ext uri="{BB962C8B-B14F-4D97-AF65-F5344CB8AC3E}">
        <p14:creationId xmlns:p14="http://schemas.microsoft.com/office/powerpoint/2010/main" val="74589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effectLst>
                  <a:outerShdw blurRad="38100" dist="38100" dir="2700000" algn="tl">
                    <a:srgbClr val="336699"/>
                  </a:outerShdw>
                </a:effectLst>
              </a:rPr>
              <a:t>A Nested System</a:t>
            </a:r>
            <a:endParaRPr lang="en-US" dirty="0">
              <a:effectLst>
                <a:outerShdw blurRad="38100" dist="38100" dir="2700000" algn="tl">
                  <a:srgbClr val="336699"/>
                </a:outerShdw>
              </a:effectLst>
            </a:endParaRPr>
          </a:p>
        </p:txBody>
      </p:sp>
      <p:pic>
        <p:nvPicPr>
          <p:cNvPr id="6" name="Picture 7" descr="russian_matryoshka_do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47625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8"/>
          <p:cNvSpPr txBox="1">
            <a:spLocks noChangeArrowheads="1"/>
          </p:cNvSpPr>
          <p:nvPr/>
        </p:nvSpPr>
        <p:spPr>
          <a:xfrm>
            <a:off x="541338" y="981075"/>
            <a:ext cx="8351837" cy="175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effectLst>
                  <a:outerShdw blurRad="38100" dist="38100" dir="2700000" algn="tl">
                    <a:srgbClr val="336699"/>
                  </a:outerShdw>
                </a:effectLst>
              </a:rPr>
              <a:t>Watersheds are also like Russian </a:t>
            </a:r>
            <a:r>
              <a:rPr lang="en-US" i="1" dirty="0" err="1" smtClean="0">
                <a:effectLst>
                  <a:outerShdw blurRad="38100" dist="38100" dir="2700000" algn="tl">
                    <a:srgbClr val="336699"/>
                  </a:outerShdw>
                </a:effectLst>
              </a:rPr>
              <a:t>Matryoshka</a:t>
            </a:r>
            <a:r>
              <a:rPr lang="en-US" smtClean="0">
                <a:effectLst>
                  <a:outerShdw blurRad="38100" dist="38100" dir="2700000" algn="tl">
                    <a:srgbClr val="336699"/>
                  </a:outerShdw>
                </a:effectLst>
              </a:rPr>
              <a:t> or nesting dolls. Larger watersheds contain smaller watersheds, which contain even smaller ones.</a:t>
            </a:r>
            <a:endParaRPr lang="en-US" dirty="0">
              <a:effectLst>
                <a:outerShdw blurRad="38100" dist="38100" dir="2700000" algn="tl">
                  <a:srgbClr val="336699"/>
                </a:outerShdw>
              </a:effectLst>
            </a:endParaRPr>
          </a:p>
        </p:txBody>
      </p:sp>
    </p:spTree>
    <p:extLst>
      <p:ext uri="{BB962C8B-B14F-4D97-AF65-F5344CB8AC3E}">
        <p14:creationId xmlns:p14="http://schemas.microsoft.com/office/powerpoint/2010/main" val="16137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a:bodyPr>
          <a:lstStyle/>
          <a:p>
            <a:r>
              <a:rPr lang="en-US" sz="4800" dirty="0" smtClean="0"/>
              <a:t>52% of the people living in NC get their drinking water from wells. Many homes even have their own individual wells!</a:t>
            </a:r>
          </a:p>
          <a:p>
            <a:pPr marL="0" indent="0">
              <a:buNone/>
            </a:pPr>
            <a:endParaRPr lang="en-US" sz="4800" dirty="0"/>
          </a:p>
        </p:txBody>
      </p:sp>
    </p:spTree>
    <p:extLst>
      <p:ext uri="{BB962C8B-B14F-4D97-AF65-F5344CB8AC3E}">
        <p14:creationId xmlns:p14="http://schemas.microsoft.com/office/powerpoint/2010/main" val="49704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77237" cy="1417638"/>
          </a:xfrm>
        </p:spPr>
        <p:txBody>
          <a:bodyPr/>
          <a:lstStyle/>
          <a:p>
            <a:r>
              <a:rPr lang="en-US" b="1" dirty="0" smtClean="0"/>
              <a:t>Other areas of Surface Water</a:t>
            </a:r>
            <a:endParaRPr lang="en-US" b="1" dirty="0"/>
          </a:p>
        </p:txBody>
      </p:sp>
      <p:sp>
        <p:nvSpPr>
          <p:cNvPr id="3" name="Content Placeholder 2"/>
          <p:cNvSpPr>
            <a:spLocks noGrp="1"/>
          </p:cNvSpPr>
          <p:nvPr>
            <p:ph idx="1"/>
          </p:nvPr>
        </p:nvSpPr>
        <p:spPr>
          <a:xfrm>
            <a:off x="0" y="1417638"/>
            <a:ext cx="9144000" cy="5440362"/>
          </a:xfrm>
        </p:spPr>
        <p:txBody>
          <a:bodyPr>
            <a:normAutofit/>
          </a:bodyPr>
          <a:lstStyle/>
          <a:p>
            <a:r>
              <a:rPr lang="en-US" sz="4800" b="1" dirty="0">
                <a:solidFill>
                  <a:srgbClr val="FF0000"/>
                </a:solidFill>
                <a:latin typeface="Arial" charset="0"/>
              </a:rPr>
              <a:t>What is a wetland?</a:t>
            </a:r>
          </a:p>
          <a:p>
            <a:pPr lvl="1"/>
            <a:r>
              <a:rPr lang="en-US" sz="4800" dirty="0">
                <a:solidFill>
                  <a:srgbClr val="FF0000"/>
                </a:solidFill>
                <a:latin typeface="Arial" charset="0"/>
                <a:cs typeface="Arial" charset="0"/>
              </a:rPr>
              <a:t>An area where the water table is at, near or above the land surface long enough during the year to support adapted plant growth</a:t>
            </a:r>
          </a:p>
          <a:p>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097872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charset="0"/>
              </a:rPr>
              <a:t>What are the types of wetlands</a:t>
            </a:r>
            <a:r>
              <a:rPr lang="en-US" b="1" dirty="0" smtClean="0">
                <a:latin typeface="Arial" charset="0"/>
              </a:rPr>
              <a:t>?</a:t>
            </a:r>
            <a:endParaRPr lang="en-US" dirty="0"/>
          </a:p>
        </p:txBody>
      </p:sp>
      <p:sp>
        <p:nvSpPr>
          <p:cNvPr id="3" name="Content Placeholder 2"/>
          <p:cNvSpPr>
            <a:spLocks noGrp="1"/>
          </p:cNvSpPr>
          <p:nvPr>
            <p:ph idx="1"/>
          </p:nvPr>
        </p:nvSpPr>
        <p:spPr/>
        <p:txBody>
          <a:bodyPr>
            <a:normAutofit/>
          </a:bodyPr>
          <a:lstStyle/>
          <a:p>
            <a:pPr lvl="1"/>
            <a:r>
              <a:rPr lang="en-US" sz="3600" dirty="0" smtClean="0">
                <a:solidFill>
                  <a:srgbClr val="FF0000"/>
                </a:solidFill>
                <a:latin typeface="Arial" charset="0"/>
                <a:cs typeface="Arial" charset="0"/>
              </a:rPr>
              <a:t>Swamps</a:t>
            </a:r>
            <a:r>
              <a:rPr lang="en-US" sz="3600" dirty="0">
                <a:solidFill>
                  <a:srgbClr val="FF0000"/>
                </a:solidFill>
                <a:latin typeface="Arial" charset="0"/>
                <a:cs typeface="Arial" charset="0"/>
              </a:rPr>
              <a:t>, bogs, and marshes</a:t>
            </a:r>
          </a:p>
          <a:p>
            <a:pPr lvl="2"/>
            <a:r>
              <a:rPr lang="en-US" sz="3600" dirty="0">
                <a:solidFill>
                  <a:srgbClr val="FF0000"/>
                </a:solidFill>
                <a:latin typeface="Arial" charset="0"/>
                <a:cs typeface="Arial" charset="0"/>
              </a:rPr>
              <a:t>Swamp:  a wetland dominated by trees</a:t>
            </a:r>
          </a:p>
          <a:p>
            <a:pPr lvl="2"/>
            <a:r>
              <a:rPr lang="en-US" sz="3600" dirty="0">
                <a:solidFill>
                  <a:srgbClr val="FF0000"/>
                </a:solidFill>
                <a:latin typeface="Arial" charset="0"/>
                <a:cs typeface="Arial" charset="0"/>
              </a:rPr>
              <a:t>Bogs:  a wetland dominated by peat moss</a:t>
            </a:r>
          </a:p>
          <a:p>
            <a:pPr lvl="2"/>
            <a:r>
              <a:rPr lang="en-US" sz="3600" dirty="0">
                <a:solidFill>
                  <a:srgbClr val="FF0000"/>
                </a:solidFill>
                <a:latin typeface="Arial" charset="0"/>
                <a:cs typeface="Arial" charset="0"/>
              </a:rPr>
              <a:t>Marshes:  a wetland dominated by grasses</a:t>
            </a:r>
          </a:p>
          <a:p>
            <a:endParaRPr lang="en-US" dirty="0"/>
          </a:p>
        </p:txBody>
      </p:sp>
    </p:spTree>
    <p:extLst>
      <p:ext uri="{BB962C8B-B14F-4D97-AF65-F5344CB8AC3E}">
        <p14:creationId xmlns:p14="http://schemas.microsoft.com/office/powerpoint/2010/main" val="1075965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P:\JIM\Presentations\Images\Images For Pat to Remember\Wetlands2\Wetland Types\salt mar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4653773" cy="349437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4653772" y="3486431"/>
            <a:ext cx="4490227" cy="3317515"/>
          </a:xfrm>
          <a:prstGeom prst="rect">
            <a:avLst/>
          </a:prstGeom>
          <a:noFill/>
          <a:ln>
            <a:noFill/>
          </a:ln>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0" y="3486432"/>
            <a:ext cx="4653773" cy="3317515"/>
          </a:xfrm>
          <a:prstGeom prst="rect">
            <a:avLst/>
          </a:prstGeom>
          <a:noFill/>
          <a:ln>
            <a:noFill/>
          </a:ln>
        </p:spPr>
      </p:pic>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4653771" y="0"/>
            <a:ext cx="4490227" cy="3486431"/>
          </a:xfrm>
          <a:prstGeom prst="rect">
            <a:avLst/>
          </a:prstGeom>
          <a:noFill/>
          <a:ln>
            <a:noFill/>
          </a:ln>
        </p:spPr>
      </p:pic>
    </p:spTree>
    <p:extLst>
      <p:ext uri="{BB962C8B-B14F-4D97-AF65-F5344CB8AC3E}">
        <p14:creationId xmlns:p14="http://schemas.microsoft.com/office/powerpoint/2010/main" val="29493934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What types of animals depend on Wetlands?</a:t>
            </a:r>
            <a:endParaRPr lang="en-US" dirty="0"/>
          </a:p>
        </p:txBody>
      </p:sp>
      <p:sp>
        <p:nvSpPr>
          <p:cNvPr id="3" name="Content Placeholder 2"/>
          <p:cNvSpPr>
            <a:spLocks noGrp="1"/>
          </p:cNvSpPr>
          <p:nvPr>
            <p:ph idx="1"/>
          </p:nvPr>
        </p:nvSpPr>
        <p:spPr/>
        <p:txBody>
          <a:bodyPr/>
          <a:lstStyle/>
          <a:p>
            <a:pPr lvl="1"/>
            <a:r>
              <a:rPr lang="en-US" dirty="0" smtClean="0">
                <a:latin typeface="Georgia" charset="0"/>
              </a:rPr>
              <a:t>Migrating </a:t>
            </a:r>
            <a:r>
              <a:rPr lang="en-US" dirty="0">
                <a:latin typeface="Georgia" charset="0"/>
              </a:rPr>
              <a:t>birds:</a:t>
            </a:r>
          </a:p>
          <a:p>
            <a:pPr lvl="2"/>
            <a:r>
              <a:rPr lang="en-US" dirty="0">
                <a:latin typeface="Georgia" charset="0"/>
              </a:rPr>
              <a:t>Provide cover and resting areas during long flights.</a:t>
            </a:r>
          </a:p>
          <a:p>
            <a:pPr lvl="1"/>
            <a:r>
              <a:rPr lang="en-US" dirty="0">
                <a:latin typeface="Georgia" charset="0"/>
              </a:rPr>
              <a:t>Mink and Muskrat</a:t>
            </a:r>
          </a:p>
          <a:p>
            <a:pPr lvl="1"/>
            <a:r>
              <a:rPr lang="en-US" dirty="0">
                <a:latin typeface="Georgia" charset="0"/>
              </a:rPr>
              <a:t>Reptiles</a:t>
            </a:r>
          </a:p>
          <a:p>
            <a:pPr marL="0" indent="0">
              <a:buNone/>
            </a:pPr>
            <a:endParaRPr lang="en-US" dirty="0"/>
          </a:p>
        </p:txBody>
      </p:sp>
      <p:pic>
        <p:nvPicPr>
          <p:cNvPr id="4" name="Picture 3" descr="muskra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1612" y="4167187"/>
            <a:ext cx="3862388"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2394" y="4826000"/>
            <a:ext cx="4723606" cy="2032000"/>
          </a:xfrm>
          <a:prstGeom prst="rect">
            <a:avLst/>
          </a:prstGeom>
          <a:noFill/>
          <a:ln>
            <a:noFill/>
          </a:ln>
        </p:spPr>
      </p:pic>
    </p:spTree>
    <p:extLst>
      <p:ext uri="{BB962C8B-B14F-4D97-AF65-F5344CB8AC3E}">
        <p14:creationId xmlns:p14="http://schemas.microsoft.com/office/powerpoint/2010/main" val="3374812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Wetlands Important?</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sz="3600" dirty="0">
                <a:solidFill>
                  <a:srgbClr val="FF0000"/>
                </a:solidFill>
                <a:latin typeface="Georgia" charset="0"/>
              </a:rPr>
              <a:t>They trap sediment:</a:t>
            </a:r>
          </a:p>
          <a:p>
            <a:pPr lvl="1"/>
            <a:r>
              <a:rPr lang="en-US" sz="3200" dirty="0">
                <a:latin typeface="Georgia" charset="0"/>
              </a:rPr>
              <a:t>The trapped sediment cannot enter into lakes and streams. This keeps streams and lakes clear.</a:t>
            </a:r>
          </a:p>
          <a:p>
            <a:r>
              <a:rPr lang="en-US" sz="3600" dirty="0">
                <a:solidFill>
                  <a:srgbClr val="FF0000"/>
                </a:solidFill>
                <a:latin typeface="Georgia" charset="0"/>
              </a:rPr>
              <a:t>They use a lot of excess nutrients:</a:t>
            </a:r>
          </a:p>
          <a:p>
            <a:pPr lvl="1"/>
            <a:r>
              <a:rPr lang="en-US" sz="3200" dirty="0">
                <a:latin typeface="Georgia" charset="0"/>
              </a:rPr>
              <a:t>Wetlands near lakes and streams use these nutrients for their plant growth. Decreasing </a:t>
            </a:r>
            <a:r>
              <a:rPr lang="en-US" sz="3200" dirty="0" smtClean="0">
                <a:latin typeface="Georgia" charset="0"/>
              </a:rPr>
              <a:t>eutrophication (ex. </a:t>
            </a:r>
            <a:r>
              <a:rPr lang="en-US" sz="3200" smtClean="0">
                <a:latin typeface="Georgia" charset="0"/>
              </a:rPr>
              <a:t>Algal blooms). </a:t>
            </a:r>
            <a:endParaRPr lang="en-US" sz="3200" dirty="0" smtClean="0">
              <a:latin typeface="Georgia" charset="0"/>
            </a:endParaRPr>
          </a:p>
          <a:p>
            <a:r>
              <a:rPr lang="en-US" sz="3600" dirty="0">
                <a:solidFill>
                  <a:srgbClr val="FF0000"/>
                </a:solidFill>
                <a:latin typeface="Georgia" charset="0"/>
              </a:rPr>
              <a:t>Wetlands provide habitats for both water and land animals.</a:t>
            </a:r>
          </a:p>
          <a:p>
            <a:pPr lvl="1"/>
            <a:endParaRPr lang="en-US" sz="3200" dirty="0">
              <a:latin typeface="Georgia" charset="0"/>
            </a:endParaRPr>
          </a:p>
          <a:p>
            <a:endParaRPr lang="en-US" dirty="0"/>
          </a:p>
        </p:txBody>
      </p:sp>
    </p:spTree>
    <p:extLst>
      <p:ext uri="{BB962C8B-B14F-4D97-AF65-F5344CB8AC3E}">
        <p14:creationId xmlns:p14="http://schemas.microsoft.com/office/powerpoint/2010/main" val="640824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areas of surface water - Estuaries</a:t>
            </a:r>
            <a:endParaRPr lang="en-US" dirty="0"/>
          </a:p>
        </p:txBody>
      </p:sp>
      <p:sp>
        <p:nvSpPr>
          <p:cNvPr id="3" name="Content Placeholder 2"/>
          <p:cNvSpPr>
            <a:spLocks noGrp="1"/>
          </p:cNvSpPr>
          <p:nvPr>
            <p:ph idx="1"/>
          </p:nvPr>
        </p:nvSpPr>
        <p:spPr/>
        <p:txBody>
          <a:bodyPr/>
          <a:lstStyle/>
          <a:p>
            <a:pPr marL="0" indent="0" algn="ctr">
              <a:buNone/>
            </a:pPr>
            <a:r>
              <a:rPr lang="en-US" dirty="0" smtClean="0"/>
              <a:t>What is an Estuary?</a:t>
            </a:r>
          </a:p>
          <a:p>
            <a:r>
              <a:rPr lang="en-US" dirty="0" smtClean="0">
                <a:solidFill>
                  <a:srgbClr val="FF0000"/>
                </a:solidFill>
              </a:rPr>
              <a:t>A body of water in which freshwater from a river meets and mixes with salt water from the ocean</a:t>
            </a:r>
          </a:p>
          <a:p>
            <a:r>
              <a:rPr lang="en-US" dirty="0" smtClean="0"/>
              <a:t>The NEUSE RIVER flows into the PAMLICO SOUND (an estuary)</a:t>
            </a:r>
          </a:p>
          <a:p>
            <a:r>
              <a:rPr lang="en-US" dirty="0" smtClean="0"/>
              <a:t>The CAPE FEAR RIVER flows directly into the ATLANTIC OCEAN</a:t>
            </a:r>
            <a:endParaRPr lang="en-US" dirty="0"/>
          </a:p>
        </p:txBody>
      </p:sp>
    </p:spTree>
    <p:extLst>
      <p:ext uri="{BB962C8B-B14F-4D97-AF65-F5344CB8AC3E}">
        <p14:creationId xmlns:p14="http://schemas.microsoft.com/office/powerpoint/2010/main" val="528446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46942"/>
          </a:xfrm>
        </p:spPr>
        <p:txBody>
          <a:bodyPr>
            <a:normAutofit fontScale="90000"/>
          </a:bodyPr>
          <a:lstStyle/>
          <a:p>
            <a:r>
              <a:rPr lang="en-US" dirty="0" smtClean="0"/>
              <a:t>Why do some rivers flow into the ocean and others into estuaries? What is the difference if they are all flowing into the ocean?</a:t>
            </a:r>
            <a:endParaRPr lang="en-US" dirty="0"/>
          </a:p>
        </p:txBody>
      </p:sp>
      <p:sp>
        <p:nvSpPr>
          <p:cNvPr id="3" name="Content Placeholder 2"/>
          <p:cNvSpPr>
            <a:spLocks noGrp="1"/>
          </p:cNvSpPr>
          <p:nvPr>
            <p:ph idx="1"/>
          </p:nvPr>
        </p:nvSpPr>
        <p:spPr>
          <a:xfrm>
            <a:off x="457200" y="3783724"/>
            <a:ext cx="8229600" cy="2342439"/>
          </a:xfrm>
        </p:spPr>
        <p:txBody>
          <a:bodyPr/>
          <a:lstStyle/>
          <a:p>
            <a:r>
              <a:rPr lang="en-US" dirty="0"/>
              <a:t>In estuaries, the fresh river water is blocked from streaming into the open ocean by either surrounding mainland, peninsulas, barrier islands, or fringing salt marshes. </a:t>
            </a:r>
          </a:p>
        </p:txBody>
      </p:sp>
    </p:spTree>
    <p:extLst>
      <p:ext uri="{BB962C8B-B14F-4D97-AF65-F5344CB8AC3E}">
        <p14:creationId xmlns:p14="http://schemas.microsoft.com/office/powerpoint/2010/main" val="221632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326" y="324319"/>
            <a:ext cx="8377214" cy="6162065"/>
          </a:xfrm>
          <a:prstGeom prst="rect">
            <a:avLst/>
          </a:prstGeom>
          <a:noFill/>
          <a:ln>
            <a:noFill/>
          </a:ln>
        </p:spPr>
      </p:pic>
    </p:spTree>
    <p:extLst>
      <p:ext uri="{BB962C8B-B14F-4D97-AF65-F5344CB8AC3E}">
        <p14:creationId xmlns:p14="http://schemas.microsoft.com/office/powerpoint/2010/main" val="14527021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FACT</a:t>
            </a:r>
            <a:endParaRPr lang="en-US" dirty="0"/>
          </a:p>
        </p:txBody>
      </p:sp>
      <p:sp>
        <p:nvSpPr>
          <p:cNvPr id="3" name="Content Placeholder 2"/>
          <p:cNvSpPr>
            <a:spLocks noGrp="1"/>
          </p:cNvSpPr>
          <p:nvPr>
            <p:ph idx="1"/>
          </p:nvPr>
        </p:nvSpPr>
        <p:spPr/>
        <p:txBody>
          <a:bodyPr/>
          <a:lstStyle/>
          <a:p>
            <a:r>
              <a:rPr lang="en-US" dirty="0"/>
              <a:t>The banks of many estuaries are amongst the most heavily populated areas of the world, with about 60% of the world's population living along estuaries and the coast. </a:t>
            </a:r>
            <a:endParaRPr lang="en-US" dirty="0" smtClean="0"/>
          </a:p>
          <a:p>
            <a:endParaRPr lang="en-US" dirty="0"/>
          </a:p>
          <a:p>
            <a:r>
              <a:rPr lang="en-US" dirty="0" smtClean="0"/>
              <a:t>Why do you think this happens?</a:t>
            </a:r>
            <a:endParaRPr lang="en-US" dirty="0"/>
          </a:p>
        </p:txBody>
      </p:sp>
    </p:spTree>
    <p:extLst>
      <p:ext uri="{BB962C8B-B14F-4D97-AF65-F5344CB8AC3E}">
        <p14:creationId xmlns:p14="http://schemas.microsoft.com/office/powerpoint/2010/main" val="225953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459111" y="1213556"/>
            <a:ext cx="4684888" cy="5644444"/>
          </a:xfrm>
          <a:prstGeom prst="rect">
            <a:avLst/>
          </a:prstGeom>
          <a:noFill/>
          <a:ln>
            <a:noFill/>
          </a:ln>
        </p:spPr>
      </p:pic>
      <p:pic>
        <p:nvPicPr>
          <p:cNvPr id="3" name="Picture 9" descr="d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3556"/>
            <a:ext cx="4459111" cy="5644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2333" y="190227"/>
            <a:ext cx="8833556" cy="830997"/>
          </a:xfrm>
          <a:prstGeom prst="rect">
            <a:avLst/>
          </a:prstGeom>
          <a:noFill/>
        </p:spPr>
        <p:txBody>
          <a:bodyPr wrap="square" rtlCol="0">
            <a:spAutoFit/>
          </a:bodyPr>
          <a:lstStyle/>
          <a:p>
            <a:pPr algn="ctr"/>
            <a:r>
              <a:rPr lang="en-US" sz="4000" dirty="0" smtClean="0"/>
              <a:t>A</a:t>
            </a:r>
            <a:r>
              <a:rPr lang="en-US" sz="4800" dirty="0" smtClean="0"/>
              <a:t> </a:t>
            </a:r>
            <a:r>
              <a:rPr lang="en-US" sz="4800" b="1" i="1" dirty="0" smtClean="0"/>
              <a:t>Divide</a:t>
            </a:r>
            <a:r>
              <a:rPr lang="en-US" sz="4800" dirty="0" smtClean="0"/>
              <a:t> </a:t>
            </a:r>
            <a:r>
              <a:rPr lang="en-US" sz="4000" dirty="0" smtClean="0"/>
              <a:t>separates two watersheds </a:t>
            </a:r>
            <a:endParaRPr lang="en-US" sz="4000" dirty="0"/>
          </a:p>
        </p:txBody>
      </p:sp>
    </p:spTree>
    <p:extLst>
      <p:ext uri="{BB962C8B-B14F-4D97-AF65-F5344CB8AC3E}">
        <p14:creationId xmlns:p14="http://schemas.microsoft.com/office/powerpoint/2010/main" val="40246941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ESTUARY INFO:</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sz="4000" dirty="0" smtClean="0">
                <a:solidFill>
                  <a:srgbClr val="FF0000"/>
                </a:solidFill>
              </a:rPr>
              <a:t>Nursery Habitats – rich in nutrients and plant life (food and places to hide)</a:t>
            </a:r>
          </a:p>
          <a:p>
            <a:r>
              <a:rPr lang="en-US" sz="4000" dirty="0" smtClean="0">
                <a:solidFill>
                  <a:srgbClr val="FF0000"/>
                </a:solidFill>
              </a:rPr>
              <a:t>Feeding Grounds</a:t>
            </a:r>
          </a:p>
          <a:p>
            <a:r>
              <a:rPr lang="en-US" sz="4000" dirty="0" smtClean="0">
                <a:solidFill>
                  <a:srgbClr val="FF0000"/>
                </a:solidFill>
              </a:rPr>
              <a:t>A lot of biodiversity</a:t>
            </a:r>
          </a:p>
          <a:p>
            <a:r>
              <a:rPr lang="en-US" sz="4000" dirty="0" smtClean="0">
                <a:solidFill>
                  <a:srgbClr val="FF0000"/>
                </a:solidFill>
              </a:rPr>
              <a:t>Most of our seafood comes from them (fish, shrimp, clams, crab, etc.)</a:t>
            </a:r>
          </a:p>
          <a:p>
            <a:r>
              <a:rPr lang="en-US" sz="4000" dirty="0" smtClean="0">
                <a:solidFill>
                  <a:srgbClr val="FF0000"/>
                </a:solidFill>
              </a:rPr>
              <a:t>Water is BRACKISH</a:t>
            </a:r>
          </a:p>
          <a:p>
            <a:r>
              <a:rPr lang="en-US" sz="4000" dirty="0" smtClean="0">
                <a:solidFill>
                  <a:srgbClr val="FF0000"/>
                </a:solidFill>
              </a:rPr>
              <a:t>Other names: inlets, bays, harbors, lagoons, and sounds</a:t>
            </a:r>
          </a:p>
          <a:p>
            <a:endParaRPr lang="en-US" dirty="0"/>
          </a:p>
        </p:txBody>
      </p:sp>
    </p:spTree>
    <p:extLst>
      <p:ext uri="{BB962C8B-B14F-4D97-AF65-F5344CB8AC3E}">
        <p14:creationId xmlns:p14="http://schemas.microsoft.com/office/powerpoint/2010/main" val="8161193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Estuary = Nursery Habitat</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a:t>In North Carolina we have 2.2 million acres of </a:t>
            </a:r>
            <a:r>
              <a:rPr lang="en-US" dirty="0" err="1"/>
              <a:t>estaurine</a:t>
            </a:r>
            <a:r>
              <a:rPr lang="en-US" dirty="0"/>
              <a:t> habitat. This is a nutrient rich environment that supports a great diversity and abundance of aquatic life. In fact, estuaries are called nursery habitat because many marine animals, such as fish and shrimp, start out their lives as eggs and juveniles in the estuary. Others, like dolphins, sharks and sea turtles use the estuaries as feeding areas or refuges. Much of the seafood that we eat relies upon having clean and healthy estuaries.</a:t>
            </a:r>
          </a:p>
        </p:txBody>
      </p:sp>
    </p:spTree>
    <p:extLst>
      <p:ext uri="{BB962C8B-B14F-4D97-AF65-F5344CB8AC3E}">
        <p14:creationId xmlns:p14="http://schemas.microsoft.com/office/powerpoint/2010/main" val="161275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Salinity</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3600" dirty="0">
                <a:solidFill>
                  <a:srgbClr val="FF0000"/>
                </a:solidFill>
              </a:rPr>
              <a:t>is the saltiness or dissolved salt </a:t>
            </a:r>
            <a:r>
              <a:rPr lang="en-US" sz="3600" dirty="0" smtClean="0">
                <a:solidFill>
                  <a:srgbClr val="FF0000"/>
                </a:solidFill>
              </a:rPr>
              <a:t>content </a:t>
            </a:r>
            <a:r>
              <a:rPr lang="en-US" sz="3600" dirty="0">
                <a:solidFill>
                  <a:srgbClr val="FF0000"/>
                </a:solidFill>
              </a:rPr>
              <a:t>of a body of water or in soil</a:t>
            </a:r>
            <a:r>
              <a:rPr lang="en-US" sz="3600" dirty="0" smtClean="0">
                <a:solidFill>
                  <a:srgbClr val="FF0000"/>
                </a:solidFill>
              </a:rPr>
              <a:t>. </a:t>
            </a:r>
          </a:p>
          <a:p>
            <a:r>
              <a:rPr lang="en-US" sz="3600" dirty="0" smtClean="0">
                <a:solidFill>
                  <a:srgbClr val="FF0000"/>
                </a:solidFill>
              </a:rPr>
              <a:t>Salinity levels vary in different parts of the ocean</a:t>
            </a:r>
          </a:p>
          <a:p>
            <a:r>
              <a:rPr lang="en-US" sz="3600" dirty="0" smtClean="0">
                <a:solidFill>
                  <a:srgbClr val="FF0000"/>
                </a:solidFill>
              </a:rPr>
              <a:t>Typically 3.5%</a:t>
            </a:r>
            <a:endParaRPr lang="en-US" sz="3600" dirty="0"/>
          </a:p>
          <a:p>
            <a:r>
              <a:rPr lang="en-US" sz="3600" dirty="0" smtClean="0"/>
              <a:t>Challenge Question: Who can explain the logic behind this statement???</a:t>
            </a:r>
          </a:p>
          <a:p>
            <a:r>
              <a:rPr lang="en-US" sz="3600" dirty="0" smtClean="0">
                <a:solidFill>
                  <a:srgbClr val="FF0000"/>
                </a:solidFill>
              </a:rPr>
              <a:t>Salinity is lower where precipitation is higher than evaporation.</a:t>
            </a:r>
          </a:p>
        </p:txBody>
      </p:sp>
    </p:spTree>
    <p:extLst>
      <p:ext uri="{BB962C8B-B14F-4D97-AF65-F5344CB8AC3E}">
        <p14:creationId xmlns:p14="http://schemas.microsoft.com/office/powerpoint/2010/main" val="1015117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52400" y="882977"/>
            <a:ext cx="8458200"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r>
              <a:rPr lang="en-US" sz="2800" dirty="0" smtClean="0">
                <a:solidFill>
                  <a:schemeClr val="tx1"/>
                </a:solidFill>
                <a:latin typeface="Arial" charset="0"/>
                <a:ea typeface="ＭＳ Ｐゴシック" charset="0"/>
                <a:cs typeface="Arial" charset="0"/>
              </a:rPr>
              <a:t>Name the following ocean floor features…</a:t>
            </a:r>
            <a:endParaRPr lang="en-US" sz="2800" dirty="0">
              <a:solidFill>
                <a:schemeClr val="tx1"/>
              </a:solidFill>
              <a:latin typeface="Arial" charset="0"/>
              <a:ea typeface="ＭＳ Ｐゴシック" charset="0"/>
              <a:cs typeface="Arial" charset="0"/>
            </a:endParaRPr>
          </a:p>
        </p:txBody>
      </p:sp>
      <p:sp>
        <p:nvSpPr>
          <p:cNvPr id="13315" name="WordArt 4"/>
          <p:cNvSpPr>
            <a:spLocks noChangeArrowheads="1" noChangeShapeType="1" noTextEdit="1"/>
          </p:cNvSpPr>
          <p:nvPr/>
        </p:nvSpPr>
        <p:spPr bwMode="auto">
          <a:xfrm>
            <a:off x="0" y="0"/>
            <a:ext cx="9010650" cy="882650"/>
          </a:xfrm>
          <a:prstGeom prst="rect">
            <a:avLst/>
          </a:prstGeom>
        </p:spPr>
        <p:txBody>
          <a:bodyPr wrap="none" fromWordArt="1">
            <a:prstTxWarp prst="textWave2">
              <a:avLst>
                <a:gd name="adj1" fmla="val 12500"/>
                <a:gd name="adj2" fmla="val 0"/>
              </a:avLst>
            </a:prstTxWarp>
          </a:bodyPr>
          <a:lstStyle/>
          <a:p>
            <a:pPr algn="ctr"/>
            <a:r>
              <a:rPr lang="en-US" sz="3600" b="1" i="1" kern="10" dirty="0" smtClean="0">
                <a:ln w="38100">
                  <a:solidFill>
                    <a:schemeClr val="tx1"/>
                  </a:solidFill>
                  <a:round/>
                  <a:headEnd/>
                  <a:tailEnd/>
                </a:ln>
                <a:solidFill>
                  <a:srgbClr val="953735"/>
                </a:solidFill>
                <a:latin typeface="Arial"/>
                <a:ea typeface="Arial"/>
                <a:cs typeface="Arial"/>
              </a:rPr>
              <a:t>Warm Up: January 27, 2014</a:t>
            </a:r>
            <a:endParaRPr lang="en-US" sz="3600" b="1" i="1" kern="10" dirty="0">
              <a:ln w="38100">
                <a:solidFill>
                  <a:schemeClr val="tx1"/>
                </a:solidFill>
                <a:round/>
                <a:headEnd/>
                <a:tailEnd/>
              </a:ln>
              <a:solidFill>
                <a:srgbClr val="953735"/>
              </a:solidFill>
              <a:latin typeface="Arial"/>
              <a:ea typeface="Arial"/>
              <a:cs typeface="Arial"/>
            </a:endParaRPr>
          </a:p>
        </p:txBody>
      </p:sp>
      <p:pic>
        <p:nvPicPr>
          <p:cNvPr id="13318" name="Picture 6" descr="C:\Documents and Settings\preardon\Local Settings\Temporary Internet Files\Content.IE5\JI0F9GEZ\MCj0187587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52400"/>
            <a:ext cx="40005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10"/>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381000" y="1406525"/>
            <a:ext cx="7467600"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0" name="Content Placeholder 13"/>
          <p:cNvSpPr>
            <a:spLocks noGrp="1"/>
          </p:cNvSpPr>
          <p:nvPr>
            <p:ph idx="1"/>
          </p:nvPr>
        </p:nvSpPr>
        <p:spPr>
          <a:xfrm>
            <a:off x="381000" y="3962400"/>
            <a:ext cx="2667000" cy="2392363"/>
          </a:xfrm>
        </p:spPr>
        <p:txBody>
          <a:bodyPr/>
          <a:lstStyle/>
          <a:p>
            <a:pPr eaLnBrk="1" hangingPunct="1">
              <a:buFont typeface="Arial" charset="0"/>
              <a:buNone/>
            </a:pPr>
            <a:r>
              <a:rPr lang="en-US" sz="2800" dirty="0">
                <a:latin typeface="Arial" charset="0"/>
                <a:ea typeface="ＭＳ Ｐゴシック" charset="0"/>
                <a:cs typeface="Arial" charset="0"/>
              </a:rPr>
              <a:t>B</a:t>
            </a:r>
            <a:r>
              <a:rPr lang="en-US" sz="2800" dirty="0" smtClean="0">
                <a:latin typeface="Arial" charset="0"/>
                <a:ea typeface="ＭＳ Ｐゴシック" charset="0"/>
                <a:cs typeface="Arial" charset="0"/>
              </a:rPr>
              <a:t>.</a:t>
            </a:r>
            <a:endParaRPr lang="en-US" sz="2800" dirty="0">
              <a:latin typeface="Arial" charset="0"/>
              <a:ea typeface="ＭＳ Ｐゴシック" charset="0"/>
              <a:cs typeface="Arial" charset="0"/>
            </a:endParaRPr>
          </a:p>
          <a:p>
            <a:pPr eaLnBrk="1" hangingPunct="1">
              <a:buFont typeface="Arial" charset="0"/>
              <a:buNone/>
            </a:pPr>
            <a:r>
              <a:rPr lang="en-US" sz="2800" dirty="0" smtClean="0">
                <a:latin typeface="Arial" charset="0"/>
                <a:ea typeface="ＭＳ Ｐゴシック" charset="0"/>
                <a:cs typeface="Arial" charset="0"/>
              </a:rPr>
              <a:t>D.</a:t>
            </a:r>
            <a:endParaRPr lang="en-US" sz="2800" dirty="0">
              <a:latin typeface="Arial" charset="0"/>
              <a:ea typeface="ＭＳ Ｐゴシック" charset="0"/>
              <a:cs typeface="Arial" charset="0"/>
            </a:endParaRPr>
          </a:p>
          <a:p>
            <a:pPr eaLnBrk="1" hangingPunct="1">
              <a:buFont typeface="Arial" charset="0"/>
              <a:buNone/>
            </a:pPr>
            <a:r>
              <a:rPr lang="en-US" sz="2800" dirty="0">
                <a:latin typeface="Arial" charset="0"/>
                <a:ea typeface="ＭＳ Ｐゴシック" charset="0"/>
                <a:cs typeface="Arial" charset="0"/>
              </a:rPr>
              <a:t>F.</a:t>
            </a:r>
          </a:p>
          <a:p>
            <a:pPr eaLnBrk="1" hangingPunct="1">
              <a:buFont typeface="Arial" charset="0"/>
              <a:buNone/>
            </a:pPr>
            <a:r>
              <a:rPr lang="en-US" sz="2800" dirty="0">
                <a:latin typeface="Arial" charset="0"/>
                <a:ea typeface="ＭＳ Ｐゴシック" charset="0"/>
                <a:cs typeface="Arial" charset="0"/>
              </a:rPr>
              <a:t>G.</a:t>
            </a:r>
          </a:p>
          <a:p>
            <a:pPr eaLnBrk="1" hangingPunct="1">
              <a:buFont typeface="Arial" charset="0"/>
              <a:buNone/>
            </a:pPr>
            <a:endParaRPr lang="en-US" sz="2800" dirty="0">
              <a:latin typeface="Arial" charset="0"/>
              <a:ea typeface="ＭＳ Ｐゴシック" charset="0"/>
              <a:cs typeface="Arial" charset="0"/>
            </a:endParaRPr>
          </a:p>
        </p:txBody>
      </p:sp>
      <p:sp>
        <p:nvSpPr>
          <p:cNvPr id="13321" name="Content Placeholder 13"/>
          <p:cNvSpPr txBox="1">
            <a:spLocks/>
          </p:cNvSpPr>
          <p:nvPr/>
        </p:nvSpPr>
        <p:spPr bwMode="auto">
          <a:xfrm>
            <a:off x="381000" y="3535363"/>
            <a:ext cx="5357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2800">
                <a:cs typeface="Arial" charset="0"/>
              </a:rPr>
              <a:t>Features of the Ocean Floor:</a:t>
            </a:r>
          </a:p>
        </p:txBody>
      </p:sp>
    </p:spTree>
    <p:extLst>
      <p:ext uri="{BB962C8B-B14F-4D97-AF65-F5344CB8AC3E}">
        <p14:creationId xmlns:p14="http://schemas.microsoft.com/office/powerpoint/2010/main" val="3080747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52400" y="882650"/>
            <a:ext cx="8458200" cy="5238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spAutoFit/>
          </a:bodyPr>
          <a:lstStyle/>
          <a:p>
            <a:pPr algn="ctr"/>
            <a:r>
              <a:rPr lang="en-US" sz="2800" b="1">
                <a:solidFill>
                  <a:schemeClr val="bg1"/>
                </a:solidFill>
                <a:latin typeface="Arial" charset="0"/>
                <a:ea typeface="ＭＳ Ｐゴシック" charset="0"/>
                <a:cs typeface="Arial" charset="0"/>
              </a:rPr>
              <a:t>The answers are…</a:t>
            </a:r>
          </a:p>
        </p:txBody>
      </p:sp>
      <p:sp>
        <p:nvSpPr>
          <p:cNvPr id="14339" name="WordArt 4"/>
          <p:cNvSpPr>
            <a:spLocks noChangeArrowheads="1" noChangeShapeType="1" noTextEdit="1"/>
          </p:cNvSpPr>
          <p:nvPr/>
        </p:nvSpPr>
        <p:spPr bwMode="auto">
          <a:xfrm>
            <a:off x="0" y="0"/>
            <a:ext cx="9010650" cy="882650"/>
          </a:xfrm>
          <a:prstGeom prst="rect">
            <a:avLst/>
          </a:prstGeom>
        </p:spPr>
        <p:txBody>
          <a:bodyPr wrap="none" fromWordArt="1">
            <a:prstTxWarp prst="textWave1">
              <a:avLst>
                <a:gd name="adj1" fmla="val 12500"/>
                <a:gd name="adj2" fmla="val 0"/>
              </a:avLst>
            </a:prstTxWarp>
          </a:bodyPr>
          <a:lstStyle/>
          <a:p>
            <a:pPr algn="ctr"/>
            <a:r>
              <a:rPr lang="en-US" sz="3600" b="1" i="1" kern="10" dirty="0" smtClean="0">
                <a:ln w="38100">
                  <a:solidFill>
                    <a:schemeClr val="tx1"/>
                  </a:solidFill>
                  <a:round/>
                  <a:headEnd/>
                  <a:tailEnd/>
                </a:ln>
                <a:solidFill>
                  <a:srgbClr val="953735"/>
                </a:solidFill>
                <a:latin typeface="Arial"/>
                <a:ea typeface="Arial"/>
                <a:cs typeface="Arial"/>
              </a:rPr>
              <a:t>Warm Up: January 27, 2014</a:t>
            </a:r>
            <a:endParaRPr lang="en-US" sz="3600" b="1" i="1" kern="10" dirty="0">
              <a:ln w="38100">
                <a:solidFill>
                  <a:schemeClr val="tx1"/>
                </a:solidFill>
                <a:round/>
                <a:headEnd/>
                <a:tailEnd/>
              </a:ln>
              <a:solidFill>
                <a:srgbClr val="953735"/>
              </a:solidFill>
              <a:latin typeface="Arial"/>
              <a:ea typeface="Arial"/>
              <a:cs typeface="Arial"/>
            </a:endParaRPr>
          </a:p>
        </p:txBody>
      </p:sp>
      <p:pic>
        <p:nvPicPr>
          <p:cNvPr id="14341" name="Picture 6" descr="C:\Documents and Settings\preardon\Local Settings\Temporary Internet Files\Content.IE5\JI0F9GEZ\MCj0187587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52400"/>
            <a:ext cx="40005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2" name="Content Placeholder 13"/>
          <p:cNvSpPr txBox="1">
            <a:spLocks/>
          </p:cNvSpPr>
          <p:nvPr/>
        </p:nvSpPr>
        <p:spPr bwMode="auto">
          <a:xfrm>
            <a:off x="152400" y="3505200"/>
            <a:ext cx="5357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2800">
                <a:cs typeface="Arial" charset="0"/>
              </a:rPr>
              <a:t>Features of the Ocean Floor:</a:t>
            </a:r>
          </a:p>
        </p:txBody>
      </p:sp>
      <p:sp>
        <p:nvSpPr>
          <p:cNvPr id="12" name="TextBox 11"/>
          <p:cNvSpPr txBox="1">
            <a:spLocks noChangeArrowheads="1"/>
          </p:cNvSpPr>
          <p:nvPr/>
        </p:nvSpPr>
        <p:spPr bwMode="auto">
          <a:xfrm>
            <a:off x="1143000" y="5553075"/>
            <a:ext cx="2362200" cy="5238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a:solidFill>
                  <a:schemeClr val="bg1"/>
                </a:solidFill>
                <a:cs typeface="Arial" charset="0"/>
              </a:rPr>
              <a:t>trench</a:t>
            </a:r>
          </a:p>
        </p:txBody>
      </p:sp>
      <p:sp>
        <p:nvSpPr>
          <p:cNvPr id="13" name="TextBox 12"/>
          <p:cNvSpPr txBox="1">
            <a:spLocks noChangeArrowheads="1"/>
          </p:cNvSpPr>
          <p:nvPr/>
        </p:nvSpPr>
        <p:spPr bwMode="auto">
          <a:xfrm>
            <a:off x="1143000" y="5029200"/>
            <a:ext cx="3371850" cy="5238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a:solidFill>
                  <a:srgbClr val="FFFFFF"/>
                </a:solidFill>
                <a:cs typeface="Arial" charset="0"/>
              </a:rPr>
              <a:t>continental shelf</a:t>
            </a:r>
          </a:p>
        </p:txBody>
      </p:sp>
      <p:sp>
        <p:nvSpPr>
          <p:cNvPr id="17" name="TextBox 16"/>
          <p:cNvSpPr txBox="1">
            <a:spLocks noChangeArrowheads="1"/>
          </p:cNvSpPr>
          <p:nvPr/>
        </p:nvSpPr>
        <p:spPr bwMode="auto">
          <a:xfrm>
            <a:off x="1143000" y="4506913"/>
            <a:ext cx="3371850" cy="52228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dirty="0" smtClean="0">
                <a:solidFill>
                  <a:srgbClr val="FFFFFF"/>
                </a:solidFill>
                <a:cs typeface="Arial" charset="0"/>
              </a:rPr>
              <a:t>mid-ocean ridge</a:t>
            </a:r>
            <a:endParaRPr lang="en-US" sz="2800" dirty="0">
              <a:solidFill>
                <a:srgbClr val="FFFFFF"/>
              </a:solidFill>
              <a:cs typeface="Arial" charset="0"/>
            </a:endParaRPr>
          </a:p>
        </p:txBody>
      </p:sp>
      <p:sp>
        <p:nvSpPr>
          <p:cNvPr id="18" name="TextBox 17"/>
          <p:cNvSpPr txBox="1">
            <a:spLocks noChangeArrowheads="1"/>
          </p:cNvSpPr>
          <p:nvPr/>
        </p:nvSpPr>
        <p:spPr bwMode="auto">
          <a:xfrm>
            <a:off x="1143000" y="3963988"/>
            <a:ext cx="3371850" cy="52228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dirty="0" smtClean="0">
                <a:solidFill>
                  <a:srgbClr val="FFFFFF"/>
                </a:solidFill>
                <a:cs typeface="Arial" charset="0"/>
              </a:rPr>
              <a:t>coral </a:t>
            </a:r>
            <a:r>
              <a:rPr lang="en-US" sz="2800" dirty="0">
                <a:solidFill>
                  <a:srgbClr val="FFFFFF"/>
                </a:solidFill>
                <a:cs typeface="Arial" charset="0"/>
              </a:rPr>
              <a:t>r</a:t>
            </a:r>
            <a:r>
              <a:rPr lang="en-US" sz="2800" dirty="0" smtClean="0">
                <a:solidFill>
                  <a:srgbClr val="FFFFFF"/>
                </a:solidFill>
                <a:cs typeface="Arial" charset="0"/>
              </a:rPr>
              <a:t>eef</a:t>
            </a:r>
            <a:endParaRPr lang="en-US" sz="2800" dirty="0">
              <a:solidFill>
                <a:srgbClr val="FFFFFF"/>
              </a:solidFill>
              <a:cs typeface="Arial" charset="0"/>
            </a:endParaRPr>
          </a:p>
        </p:txBody>
      </p:sp>
      <p:pic>
        <p:nvPicPr>
          <p:cNvPr id="14347" name="Picture 18"/>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81000" y="1406525"/>
            <a:ext cx="7467600"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ontent Placeholder 13"/>
          <p:cNvSpPr>
            <a:spLocks noGrp="1"/>
          </p:cNvSpPr>
          <p:nvPr>
            <p:ph idx="1"/>
          </p:nvPr>
        </p:nvSpPr>
        <p:spPr>
          <a:xfrm>
            <a:off x="522118" y="3962400"/>
            <a:ext cx="2667000" cy="2392363"/>
          </a:xfrm>
        </p:spPr>
        <p:txBody>
          <a:bodyPr/>
          <a:lstStyle/>
          <a:p>
            <a:pPr eaLnBrk="1" hangingPunct="1">
              <a:buFont typeface="Arial" charset="0"/>
              <a:buNone/>
            </a:pPr>
            <a:r>
              <a:rPr lang="en-US" sz="2800" dirty="0">
                <a:latin typeface="Arial" charset="0"/>
                <a:ea typeface="ＭＳ Ｐゴシック" charset="0"/>
                <a:cs typeface="Arial" charset="0"/>
              </a:rPr>
              <a:t>B</a:t>
            </a:r>
            <a:r>
              <a:rPr lang="en-US" sz="2800" dirty="0" smtClean="0">
                <a:latin typeface="Arial" charset="0"/>
                <a:ea typeface="ＭＳ Ｐゴシック" charset="0"/>
                <a:cs typeface="Arial" charset="0"/>
              </a:rPr>
              <a:t>.</a:t>
            </a:r>
            <a:endParaRPr lang="en-US" sz="2800" dirty="0">
              <a:latin typeface="Arial" charset="0"/>
              <a:ea typeface="ＭＳ Ｐゴシック" charset="0"/>
              <a:cs typeface="Arial" charset="0"/>
            </a:endParaRPr>
          </a:p>
          <a:p>
            <a:pPr eaLnBrk="1" hangingPunct="1">
              <a:buFont typeface="Arial" charset="0"/>
              <a:buNone/>
            </a:pPr>
            <a:r>
              <a:rPr lang="en-US" sz="2800" dirty="0" smtClean="0">
                <a:latin typeface="Arial" charset="0"/>
                <a:ea typeface="ＭＳ Ｐゴシック" charset="0"/>
                <a:cs typeface="Arial" charset="0"/>
              </a:rPr>
              <a:t>D.</a:t>
            </a:r>
            <a:endParaRPr lang="en-US" sz="2800" dirty="0">
              <a:latin typeface="Arial" charset="0"/>
              <a:ea typeface="ＭＳ Ｐゴシック" charset="0"/>
              <a:cs typeface="Arial" charset="0"/>
            </a:endParaRPr>
          </a:p>
          <a:p>
            <a:pPr eaLnBrk="1" hangingPunct="1">
              <a:buFont typeface="Arial" charset="0"/>
              <a:buNone/>
            </a:pPr>
            <a:r>
              <a:rPr lang="en-US" sz="2800" dirty="0">
                <a:latin typeface="Arial" charset="0"/>
                <a:ea typeface="ＭＳ Ｐゴシック" charset="0"/>
                <a:cs typeface="Arial" charset="0"/>
              </a:rPr>
              <a:t>F.</a:t>
            </a:r>
          </a:p>
          <a:p>
            <a:pPr eaLnBrk="1" hangingPunct="1">
              <a:buFont typeface="Arial" charset="0"/>
              <a:buNone/>
            </a:pPr>
            <a:r>
              <a:rPr lang="en-US" sz="2800" dirty="0">
                <a:latin typeface="Arial" charset="0"/>
                <a:ea typeface="ＭＳ Ｐゴシック" charset="0"/>
                <a:cs typeface="Arial" charset="0"/>
              </a:rPr>
              <a:t>G.</a:t>
            </a:r>
          </a:p>
          <a:p>
            <a:pPr eaLnBrk="1" hangingPunct="1">
              <a:buFont typeface="Arial" charset="0"/>
              <a:buNone/>
            </a:pPr>
            <a:endParaRPr lang="en-US" sz="2800" dirty="0">
              <a:latin typeface="Arial" charset="0"/>
              <a:ea typeface="ＭＳ Ｐゴシック" charset="0"/>
              <a:cs typeface="Arial" charset="0"/>
            </a:endParaRPr>
          </a:p>
        </p:txBody>
      </p:sp>
    </p:spTree>
    <p:extLst>
      <p:ext uri="{BB962C8B-B14F-4D97-AF65-F5344CB8AC3E}">
        <p14:creationId xmlns:p14="http://schemas.microsoft.com/office/powerpoint/2010/main" val="3956592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a:t>
            </a:r>
            <a:endParaRPr lang="en-US" dirty="0"/>
          </a:p>
        </p:txBody>
      </p:sp>
      <p:sp>
        <p:nvSpPr>
          <p:cNvPr id="3" name="Content Placeholder 2"/>
          <p:cNvSpPr>
            <a:spLocks noGrp="1"/>
          </p:cNvSpPr>
          <p:nvPr>
            <p:ph idx="1"/>
          </p:nvPr>
        </p:nvSpPr>
        <p:spPr/>
        <p:txBody>
          <a:bodyPr>
            <a:noAutofit/>
          </a:bodyPr>
          <a:lstStyle/>
          <a:p>
            <a:r>
              <a:rPr lang="en-US" sz="4400" dirty="0" smtClean="0"/>
              <a:t>Scientists test water quality with </a:t>
            </a:r>
            <a:r>
              <a:rPr lang="en-US" sz="4400" dirty="0" smtClean="0">
                <a:solidFill>
                  <a:srgbClr val="FF0000"/>
                </a:solidFill>
              </a:rPr>
              <a:t>thermometers</a:t>
            </a:r>
            <a:r>
              <a:rPr lang="en-US" sz="4400" dirty="0" smtClean="0"/>
              <a:t> and </a:t>
            </a:r>
            <a:r>
              <a:rPr lang="en-US" sz="4400" dirty="0" smtClean="0">
                <a:solidFill>
                  <a:srgbClr val="FF0000"/>
                </a:solidFill>
              </a:rPr>
              <a:t>water meters</a:t>
            </a:r>
          </a:p>
          <a:p>
            <a:r>
              <a:rPr lang="en-US" sz="4400" dirty="0" smtClean="0"/>
              <a:t>They also collect water samples to check for </a:t>
            </a:r>
            <a:r>
              <a:rPr lang="en-US" sz="4400" dirty="0" smtClean="0">
                <a:solidFill>
                  <a:srgbClr val="FF0000"/>
                </a:solidFill>
              </a:rPr>
              <a:t>substances dissolved</a:t>
            </a:r>
            <a:r>
              <a:rPr lang="en-US" sz="4400" dirty="0" smtClean="0"/>
              <a:t> in the water, </a:t>
            </a:r>
            <a:r>
              <a:rPr lang="en-US" sz="4400" dirty="0" smtClean="0">
                <a:solidFill>
                  <a:srgbClr val="FF0000"/>
                </a:solidFill>
              </a:rPr>
              <a:t>temperature</a:t>
            </a:r>
            <a:r>
              <a:rPr lang="en-US" sz="4400" dirty="0" smtClean="0"/>
              <a:t> of the water, and </a:t>
            </a:r>
            <a:r>
              <a:rPr lang="en-US" sz="4400" dirty="0" smtClean="0">
                <a:solidFill>
                  <a:srgbClr val="FF0000"/>
                </a:solidFill>
              </a:rPr>
              <a:t>kinds of organisms</a:t>
            </a:r>
            <a:r>
              <a:rPr lang="en-US" sz="4400" dirty="0" smtClean="0"/>
              <a:t> that live there</a:t>
            </a:r>
            <a:endParaRPr lang="en-US" sz="4400" dirty="0"/>
          </a:p>
        </p:txBody>
      </p:sp>
    </p:spTree>
    <p:extLst>
      <p:ext uri="{BB962C8B-B14F-4D97-AF65-F5344CB8AC3E}">
        <p14:creationId xmlns:p14="http://schemas.microsoft.com/office/powerpoint/2010/main" val="15010646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water quality</a:t>
            </a:r>
            <a:endParaRPr lang="en-US" dirty="0"/>
          </a:p>
        </p:txBody>
      </p:sp>
      <p:sp>
        <p:nvSpPr>
          <p:cNvPr id="3" name="Content Placeholder 2"/>
          <p:cNvSpPr>
            <a:spLocks noGrp="1"/>
          </p:cNvSpPr>
          <p:nvPr>
            <p:ph idx="1"/>
          </p:nvPr>
        </p:nvSpPr>
        <p:spPr/>
        <p:txBody>
          <a:bodyPr>
            <a:normAutofit/>
          </a:bodyPr>
          <a:lstStyle/>
          <a:p>
            <a:r>
              <a:rPr lang="en-US" sz="3600" dirty="0" smtClean="0">
                <a:solidFill>
                  <a:srgbClr val="FF0000"/>
                </a:solidFill>
              </a:rPr>
              <a:t>Seasonal changes</a:t>
            </a:r>
            <a:r>
              <a:rPr lang="en-US" sz="3600" dirty="0" smtClean="0"/>
              <a:t> in temperature affect oxygen levels</a:t>
            </a:r>
          </a:p>
          <a:p>
            <a:r>
              <a:rPr lang="en-US" sz="3600" dirty="0" smtClean="0">
                <a:solidFill>
                  <a:srgbClr val="FF0000"/>
                </a:solidFill>
              </a:rPr>
              <a:t>Weather</a:t>
            </a:r>
            <a:r>
              <a:rPr lang="en-US" sz="3600" dirty="0" smtClean="0"/>
              <a:t> affects quality due to erosion during heavy rain storms</a:t>
            </a:r>
          </a:p>
          <a:p>
            <a:r>
              <a:rPr lang="en-US" sz="3600" dirty="0" smtClean="0">
                <a:solidFill>
                  <a:srgbClr val="FF0000"/>
                </a:solidFill>
              </a:rPr>
              <a:t>Depth of the water</a:t>
            </a:r>
            <a:r>
              <a:rPr lang="en-US" sz="3600" dirty="0" smtClean="0"/>
              <a:t> and </a:t>
            </a:r>
            <a:r>
              <a:rPr lang="en-US" sz="3600" dirty="0" smtClean="0">
                <a:solidFill>
                  <a:srgbClr val="FF0000"/>
                </a:solidFill>
              </a:rPr>
              <a:t>speed of the currents </a:t>
            </a:r>
            <a:r>
              <a:rPr lang="en-US" sz="3600" dirty="0" smtClean="0"/>
              <a:t>affect the quality</a:t>
            </a:r>
          </a:p>
          <a:p>
            <a:r>
              <a:rPr lang="en-US" sz="3600" dirty="0" smtClean="0"/>
              <a:t>Human activity (</a:t>
            </a:r>
            <a:r>
              <a:rPr lang="en-US" sz="3600" dirty="0" smtClean="0">
                <a:solidFill>
                  <a:srgbClr val="FF0000"/>
                </a:solidFill>
              </a:rPr>
              <a:t>adding chemicals</a:t>
            </a:r>
            <a:r>
              <a:rPr lang="en-US" sz="3600" dirty="0" smtClean="0"/>
              <a:t>)</a:t>
            </a:r>
            <a:endParaRPr lang="en-US" sz="3600" dirty="0"/>
          </a:p>
        </p:txBody>
      </p:sp>
    </p:spTree>
    <p:extLst>
      <p:ext uri="{BB962C8B-B14F-4D97-AF65-F5344CB8AC3E}">
        <p14:creationId xmlns:p14="http://schemas.microsoft.com/office/powerpoint/2010/main" val="18009933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Physical Indicators</a:t>
            </a:r>
            <a:br>
              <a:rPr lang="en-US" dirty="0" smtClean="0">
                <a:solidFill>
                  <a:srgbClr val="FFFFFF"/>
                </a:solidFill>
              </a:rPr>
            </a:br>
            <a:r>
              <a:rPr lang="en-US" dirty="0">
                <a:solidFill>
                  <a:srgbClr val="FFFFFF"/>
                </a:solidFill>
              </a:rPr>
              <a:t>Dissolved Oxygen and Temperature</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 y="1417638"/>
            <a:ext cx="9144001" cy="5440362"/>
          </a:xfrm>
        </p:spPr>
        <p:txBody>
          <a:bodyPr>
            <a:normAutofit/>
          </a:bodyPr>
          <a:lstStyle/>
          <a:p>
            <a:r>
              <a:rPr lang="en-US" dirty="0" smtClean="0">
                <a:solidFill>
                  <a:srgbClr val="FF0000"/>
                </a:solidFill>
              </a:rPr>
              <a:t>Colder water holds more oxygen than warmer water</a:t>
            </a:r>
          </a:p>
          <a:p>
            <a:r>
              <a:rPr lang="en-US" dirty="0" smtClean="0"/>
              <a:t>As the temperature increases</a:t>
            </a:r>
            <a:r>
              <a:rPr lang="en-US" dirty="0" smtClean="0">
                <a:solidFill>
                  <a:srgbClr val="FF0000"/>
                </a:solidFill>
              </a:rPr>
              <a:t> – The dissolved oxygen decreases</a:t>
            </a:r>
          </a:p>
          <a:p>
            <a:r>
              <a:rPr lang="en-US" dirty="0" smtClean="0">
                <a:solidFill>
                  <a:srgbClr val="FFFFFF"/>
                </a:solidFill>
              </a:rPr>
              <a:t>Healthy water</a:t>
            </a:r>
            <a:r>
              <a:rPr lang="en-US" dirty="0" smtClean="0">
                <a:solidFill>
                  <a:srgbClr val="FF0000"/>
                </a:solidFill>
              </a:rPr>
              <a:t> has med. to cold water </a:t>
            </a:r>
            <a:r>
              <a:rPr lang="en-US" dirty="0" smtClean="0">
                <a:solidFill>
                  <a:srgbClr val="FFFFFF"/>
                </a:solidFill>
              </a:rPr>
              <a:t>and</a:t>
            </a:r>
            <a:r>
              <a:rPr lang="en-US" dirty="0" smtClean="0">
                <a:solidFill>
                  <a:srgbClr val="FF0000"/>
                </a:solidFill>
              </a:rPr>
              <a:t> heavily dissolved oxygen levels</a:t>
            </a:r>
          </a:p>
          <a:p>
            <a:r>
              <a:rPr lang="en-US" dirty="0" smtClean="0">
                <a:solidFill>
                  <a:srgbClr val="FFFFFF"/>
                </a:solidFill>
              </a:rPr>
              <a:t>If the water gets too hot,</a:t>
            </a:r>
            <a:r>
              <a:rPr lang="en-US" dirty="0" smtClean="0">
                <a:solidFill>
                  <a:srgbClr val="FF0000"/>
                </a:solidFill>
              </a:rPr>
              <a:t> </a:t>
            </a:r>
            <a:r>
              <a:rPr lang="en-US" smtClean="0">
                <a:solidFill>
                  <a:srgbClr val="FF0000"/>
                </a:solidFill>
              </a:rPr>
              <a:t>fish </a:t>
            </a:r>
            <a:r>
              <a:rPr lang="en-US" smtClean="0">
                <a:solidFill>
                  <a:srgbClr val="FF0000"/>
                </a:solidFill>
              </a:rPr>
              <a:t>kills </a:t>
            </a:r>
            <a:r>
              <a:rPr lang="en-US" dirty="0" smtClean="0">
                <a:solidFill>
                  <a:srgbClr val="FFFFFF"/>
                </a:solidFill>
              </a:rPr>
              <a:t>can occur (an event where a large number of fish die)</a:t>
            </a:r>
          </a:p>
        </p:txBody>
      </p:sp>
      <p:sp>
        <p:nvSpPr>
          <p:cNvPr id="4" name="Rectangle 3"/>
          <p:cNvSpPr/>
          <p:nvPr/>
        </p:nvSpPr>
        <p:spPr>
          <a:xfrm>
            <a:off x="1990569" y="5725050"/>
            <a:ext cx="541686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VERY IMPORTANT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783497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Physical Indicators</a:t>
            </a:r>
            <a:br>
              <a:rPr lang="en-US" dirty="0" smtClean="0">
                <a:solidFill>
                  <a:srgbClr val="FFFFFF"/>
                </a:solidFill>
              </a:rPr>
            </a:br>
            <a:r>
              <a:rPr lang="en-US" dirty="0" smtClean="0">
                <a:solidFill>
                  <a:srgbClr val="FFFFFF"/>
                </a:solidFill>
              </a:rPr>
              <a:t>PH</a:t>
            </a:r>
            <a:endParaRPr lang="en-US" dirty="0">
              <a:solidFill>
                <a:srgbClr val="FFFFFF"/>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sz="3600" dirty="0" smtClean="0">
                <a:solidFill>
                  <a:srgbClr val="FF0000"/>
                </a:solidFill>
              </a:rPr>
              <a:t>A measure of how acidic or basic a liquid is</a:t>
            </a:r>
          </a:p>
          <a:p>
            <a:r>
              <a:rPr lang="en-US" sz="3600" dirty="0" smtClean="0">
                <a:solidFill>
                  <a:srgbClr val="FFFFFF"/>
                </a:solidFill>
              </a:rPr>
              <a:t>A ph scale is numbered</a:t>
            </a:r>
            <a:r>
              <a:rPr lang="en-US" sz="3600" dirty="0" smtClean="0">
                <a:solidFill>
                  <a:srgbClr val="FF0000"/>
                </a:solidFill>
              </a:rPr>
              <a:t> 0-14 / 7 </a:t>
            </a:r>
            <a:r>
              <a:rPr lang="en-US" sz="3600" smtClean="0">
                <a:solidFill>
                  <a:srgbClr val="FF0000"/>
                </a:solidFill>
              </a:rPr>
              <a:t>is neutral</a:t>
            </a:r>
            <a:endParaRPr lang="en-US" sz="3600" dirty="0" smtClean="0">
              <a:solidFill>
                <a:srgbClr val="FF0000"/>
              </a:solidFill>
            </a:endParaRPr>
          </a:p>
          <a:p>
            <a:r>
              <a:rPr lang="en-US" sz="3600" dirty="0" smtClean="0">
                <a:solidFill>
                  <a:srgbClr val="FFFFFF"/>
                </a:solidFill>
              </a:rPr>
              <a:t>Below seven is</a:t>
            </a:r>
            <a:r>
              <a:rPr lang="en-US" sz="3600" dirty="0" smtClean="0">
                <a:solidFill>
                  <a:srgbClr val="FF0000"/>
                </a:solidFill>
              </a:rPr>
              <a:t> acidic / </a:t>
            </a:r>
            <a:r>
              <a:rPr lang="en-US" sz="3600" dirty="0" smtClean="0">
                <a:solidFill>
                  <a:srgbClr val="FFFFFF"/>
                </a:solidFill>
              </a:rPr>
              <a:t>above seven is</a:t>
            </a:r>
            <a:r>
              <a:rPr lang="en-US" sz="3600" dirty="0" smtClean="0">
                <a:solidFill>
                  <a:srgbClr val="FF0000"/>
                </a:solidFill>
              </a:rPr>
              <a:t> basic</a:t>
            </a:r>
          </a:p>
          <a:p>
            <a:r>
              <a:rPr lang="en-US" sz="3600" dirty="0" smtClean="0">
                <a:solidFill>
                  <a:srgbClr val="FFFFFF"/>
                </a:solidFill>
              </a:rPr>
              <a:t>Sea water is around</a:t>
            </a:r>
            <a:r>
              <a:rPr lang="en-US" sz="3600" dirty="0" smtClean="0">
                <a:solidFill>
                  <a:srgbClr val="FF0000"/>
                </a:solidFill>
              </a:rPr>
              <a:t> 8.0 or 9.0 – slightly basic</a:t>
            </a:r>
          </a:p>
          <a:p>
            <a:r>
              <a:rPr lang="en-US" sz="3600" dirty="0" smtClean="0">
                <a:solidFill>
                  <a:srgbClr val="FFFFFF"/>
                </a:solidFill>
              </a:rPr>
              <a:t>Acid rain makes water</a:t>
            </a:r>
            <a:r>
              <a:rPr lang="en-US" sz="3600" dirty="0" smtClean="0">
                <a:solidFill>
                  <a:srgbClr val="FF0000"/>
                </a:solidFill>
              </a:rPr>
              <a:t> too acidic (low </a:t>
            </a:r>
            <a:r>
              <a:rPr lang="en-US" sz="3600" dirty="0" err="1" smtClean="0">
                <a:solidFill>
                  <a:srgbClr val="FF0000"/>
                </a:solidFill>
              </a:rPr>
              <a:t>ph</a:t>
            </a:r>
            <a:r>
              <a:rPr lang="en-US" sz="3600" dirty="0" smtClean="0">
                <a:solidFill>
                  <a:srgbClr val="FF0000"/>
                </a:solidFill>
              </a:rPr>
              <a:t>)</a:t>
            </a:r>
          </a:p>
          <a:p>
            <a:r>
              <a:rPr lang="en-US" sz="3600" dirty="0" smtClean="0">
                <a:solidFill>
                  <a:srgbClr val="FFFFFF"/>
                </a:solidFill>
              </a:rPr>
              <a:t>Too much algae makes water</a:t>
            </a:r>
            <a:r>
              <a:rPr lang="en-US" sz="3600" dirty="0" smtClean="0">
                <a:solidFill>
                  <a:srgbClr val="FF0000"/>
                </a:solidFill>
              </a:rPr>
              <a:t> too basic (high </a:t>
            </a:r>
            <a:r>
              <a:rPr lang="en-US" sz="3600" dirty="0" err="1" smtClean="0">
                <a:solidFill>
                  <a:srgbClr val="FF0000"/>
                </a:solidFill>
              </a:rPr>
              <a:t>ph</a:t>
            </a:r>
            <a:r>
              <a:rPr lang="en-US"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1923851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Physical Indicators</a:t>
            </a:r>
            <a:br>
              <a:rPr lang="en-US" dirty="0" smtClean="0">
                <a:solidFill>
                  <a:srgbClr val="FFFFFF"/>
                </a:solidFill>
              </a:rPr>
            </a:br>
            <a:r>
              <a:rPr lang="en-US" dirty="0" smtClean="0">
                <a:solidFill>
                  <a:srgbClr val="FFFFFF"/>
                </a:solidFill>
              </a:rPr>
              <a:t>Turbidity</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sz="3600" dirty="0" smtClean="0">
                <a:solidFill>
                  <a:srgbClr val="FF0000"/>
                </a:solidFill>
              </a:rPr>
              <a:t>A measure of how clear water is</a:t>
            </a:r>
          </a:p>
          <a:p>
            <a:r>
              <a:rPr lang="en-US" sz="3600" dirty="0" smtClean="0">
                <a:solidFill>
                  <a:srgbClr val="FFFFFF"/>
                </a:solidFill>
              </a:rPr>
              <a:t>High turbidity</a:t>
            </a:r>
            <a:r>
              <a:rPr lang="en-US" sz="3600" dirty="0" smtClean="0">
                <a:solidFill>
                  <a:srgbClr val="FF0000"/>
                </a:solidFill>
              </a:rPr>
              <a:t> (cloudy water) </a:t>
            </a:r>
            <a:r>
              <a:rPr lang="en-US" sz="3600" dirty="0" smtClean="0">
                <a:solidFill>
                  <a:srgbClr val="FFFFFF"/>
                </a:solidFill>
              </a:rPr>
              <a:t>is</a:t>
            </a:r>
            <a:r>
              <a:rPr lang="en-US" sz="3600" dirty="0" smtClean="0">
                <a:solidFill>
                  <a:srgbClr val="FF0000"/>
                </a:solidFill>
              </a:rPr>
              <a:t> Unhealthy</a:t>
            </a:r>
          </a:p>
          <a:p>
            <a:r>
              <a:rPr lang="en-US" sz="3600" dirty="0" smtClean="0">
                <a:solidFill>
                  <a:srgbClr val="FF0000"/>
                </a:solidFill>
              </a:rPr>
              <a:t>Soil from runoff can cause high turbidity – not always permanent</a:t>
            </a:r>
          </a:p>
          <a:p>
            <a:r>
              <a:rPr lang="en-US" sz="3600" dirty="0" smtClean="0">
                <a:solidFill>
                  <a:srgbClr val="FF0000"/>
                </a:solidFill>
              </a:rPr>
              <a:t>Rapid growth of algae = high turbidity</a:t>
            </a:r>
          </a:p>
          <a:p>
            <a:r>
              <a:rPr lang="en-US" sz="3600" b="1" dirty="0" smtClean="0">
                <a:solidFill>
                  <a:srgbClr val="FFFFFF"/>
                </a:solidFill>
              </a:rPr>
              <a:t>Marine life need clear water so that they can get sunlight</a:t>
            </a:r>
            <a:endParaRPr lang="en-US" sz="3600" b="1" dirty="0">
              <a:solidFill>
                <a:srgbClr val="FFFFFF"/>
              </a:solidFill>
            </a:endParaRPr>
          </a:p>
        </p:txBody>
      </p:sp>
    </p:spTree>
    <p:extLst>
      <p:ext uri="{BB962C8B-B14F-4D97-AF65-F5344CB8AC3E}">
        <p14:creationId xmlns:p14="http://schemas.microsoft.com/office/powerpoint/2010/main" val="2146160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in a Watershed</a:t>
            </a:r>
            <a:endParaRPr lang="en-US" dirty="0"/>
          </a:p>
        </p:txBody>
      </p:sp>
      <p:sp>
        <p:nvSpPr>
          <p:cNvPr id="3" name="Content Placeholder 2"/>
          <p:cNvSpPr>
            <a:spLocks noGrp="1"/>
          </p:cNvSpPr>
          <p:nvPr>
            <p:ph idx="1"/>
          </p:nvPr>
        </p:nvSpPr>
        <p:spPr/>
        <p:txBody>
          <a:bodyPr>
            <a:normAutofit/>
          </a:bodyPr>
          <a:lstStyle/>
          <a:p>
            <a:r>
              <a:rPr lang="en-US" sz="4000" dirty="0" smtClean="0">
                <a:solidFill>
                  <a:srgbClr val="FF0000"/>
                </a:solidFill>
              </a:rPr>
              <a:t>Within a watershed, </a:t>
            </a:r>
            <a:r>
              <a:rPr lang="en-US" sz="4000" b="1" i="1" dirty="0" smtClean="0">
                <a:solidFill>
                  <a:srgbClr val="FF0000"/>
                </a:solidFill>
              </a:rPr>
              <a:t>precipitation </a:t>
            </a:r>
            <a:r>
              <a:rPr lang="en-US" sz="4000" dirty="0" smtClean="0">
                <a:solidFill>
                  <a:srgbClr val="FF0000"/>
                </a:solidFill>
              </a:rPr>
              <a:t>collects and drains into a river, lake, stream, or the ocean</a:t>
            </a:r>
          </a:p>
          <a:p>
            <a:r>
              <a:rPr lang="en-US" sz="4000" b="1" i="1" dirty="0" smtClean="0">
                <a:solidFill>
                  <a:srgbClr val="FF0000"/>
                </a:solidFill>
              </a:rPr>
              <a:t>GROUNDWATER</a:t>
            </a:r>
            <a:r>
              <a:rPr lang="en-US" sz="4000" dirty="0" smtClean="0">
                <a:solidFill>
                  <a:srgbClr val="FF0000"/>
                </a:solidFill>
              </a:rPr>
              <a:t> and </a:t>
            </a:r>
            <a:r>
              <a:rPr lang="en-US" sz="4000" b="1" i="1" dirty="0" smtClean="0">
                <a:solidFill>
                  <a:srgbClr val="FF0000"/>
                </a:solidFill>
              </a:rPr>
              <a:t>SURFACE WATER</a:t>
            </a:r>
            <a:r>
              <a:rPr lang="en-US" sz="4000" dirty="0" smtClean="0">
                <a:solidFill>
                  <a:srgbClr val="FF0000"/>
                </a:solidFill>
              </a:rPr>
              <a:t> both contribute to the water in a watershed</a:t>
            </a:r>
            <a:endParaRPr lang="en-US" sz="4000" dirty="0">
              <a:solidFill>
                <a:srgbClr val="FF0000"/>
              </a:solidFill>
            </a:endParaRPr>
          </a:p>
        </p:txBody>
      </p:sp>
    </p:spTree>
    <p:extLst>
      <p:ext uri="{BB962C8B-B14F-4D97-AF65-F5344CB8AC3E}">
        <p14:creationId xmlns:p14="http://schemas.microsoft.com/office/powerpoint/2010/main" val="38228424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Trivia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does a pH of 7 most likely indicate about water quality?</a:t>
            </a:r>
          </a:p>
          <a:p>
            <a:pPr marL="971550" lvl="1" indent="-514350">
              <a:buFont typeface="+mj-lt"/>
              <a:buAutoNum type="alphaLcPeriod"/>
            </a:pPr>
            <a:r>
              <a:rPr lang="en-US" dirty="0" smtClean="0"/>
              <a:t>The water is a strong base.</a:t>
            </a:r>
          </a:p>
          <a:p>
            <a:pPr marL="971550" lvl="1" indent="-514350">
              <a:buFont typeface="+mj-lt"/>
              <a:buAutoNum type="alphaLcPeriod"/>
            </a:pPr>
            <a:r>
              <a:rPr lang="en-US" dirty="0" smtClean="0"/>
              <a:t>The water is highly acidic</a:t>
            </a:r>
          </a:p>
          <a:p>
            <a:pPr marL="971550" lvl="1" indent="-514350">
              <a:buFont typeface="+mj-lt"/>
              <a:buAutoNum type="alphaLcPeriod"/>
            </a:pPr>
            <a:r>
              <a:rPr lang="en-US" dirty="0" smtClean="0"/>
              <a:t>The water is toxic to drink.</a:t>
            </a:r>
          </a:p>
          <a:p>
            <a:pPr marL="971550" lvl="1" indent="-514350">
              <a:buFont typeface="+mj-lt"/>
              <a:buAutoNum type="alphaLcPeriod"/>
            </a:pPr>
            <a:r>
              <a:rPr lang="en-US" dirty="0" smtClean="0"/>
              <a:t>The water is safe to drink</a:t>
            </a:r>
          </a:p>
          <a:p>
            <a:r>
              <a:rPr lang="en-US" dirty="0" smtClean="0"/>
              <a:t>What does pH measure?</a:t>
            </a:r>
          </a:p>
          <a:p>
            <a:pPr marL="914400" lvl="1" indent="-514350">
              <a:buFont typeface="+mj-lt"/>
              <a:buAutoNum type="alphaLcPeriod"/>
            </a:pPr>
            <a:r>
              <a:rPr lang="en-US" dirty="0" smtClean="0"/>
              <a:t>Acidity/alkalinity</a:t>
            </a:r>
          </a:p>
          <a:p>
            <a:pPr marL="914400" lvl="1" indent="-514350">
              <a:buFont typeface="+mj-lt"/>
              <a:buAutoNum type="alphaLcPeriod"/>
            </a:pPr>
            <a:r>
              <a:rPr lang="en-US" dirty="0" smtClean="0"/>
              <a:t>Dissolved oxygen</a:t>
            </a:r>
          </a:p>
          <a:p>
            <a:pPr marL="914400" lvl="1" indent="-514350">
              <a:buFont typeface="+mj-lt"/>
              <a:buAutoNum type="alphaLcPeriod"/>
            </a:pPr>
            <a:r>
              <a:rPr lang="en-US" dirty="0" smtClean="0"/>
              <a:t>Nutrient level</a:t>
            </a:r>
          </a:p>
          <a:p>
            <a:pPr marL="914400" lvl="1" indent="-514350">
              <a:buFont typeface="+mj-lt"/>
              <a:buAutoNum type="alphaLcPeriod"/>
            </a:pPr>
            <a:r>
              <a:rPr lang="en-US" dirty="0" smtClean="0"/>
              <a:t>Turbidity </a:t>
            </a:r>
          </a:p>
          <a:p>
            <a:pPr marL="971550" lvl="1" indent="-514350">
              <a:buFont typeface="+mj-lt"/>
              <a:buAutoNum type="alphaLcPeriod"/>
            </a:pPr>
            <a:endParaRPr lang="en-US" dirty="0" smtClean="0"/>
          </a:p>
        </p:txBody>
      </p:sp>
    </p:spTree>
    <p:extLst>
      <p:ext uri="{BB962C8B-B14F-4D97-AF65-F5344CB8AC3E}">
        <p14:creationId xmlns:p14="http://schemas.microsoft.com/office/powerpoint/2010/main" val="2851836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Trivia</a:t>
            </a:r>
            <a:endParaRPr lang="en-US" dirty="0"/>
          </a:p>
        </p:txBody>
      </p:sp>
      <p:sp>
        <p:nvSpPr>
          <p:cNvPr id="3" name="Content Placeholder 2"/>
          <p:cNvSpPr>
            <a:spLocks noGrp="1"/>
          </p:cNvSpPr>
          <p:nvPr>
            <p:ph idx="1"/>
          </p:nvPr>
        </p:nvSpPr>
        <p:spPr/>
        <p:txBody>
          <a:bodyPr>
            <a:normAutofit fontScale="85000" lnSpcReduction="20000"/>
          </a:bodyPr>
          <a:lstStyle/>
          <a:p>
            <a:r>
              <a:rPr lang="en-US" dirty="0"/>
              <a:t>Which change indicates a decrease in the pH of a body of water</a:t>
            </a:r>
            <a:r>
              <a:rPr lang="en-US" dirty="0" smtClean="0"/>
              <a:t>?</a:t>
            </a:r>
          </a:p>
          <a:p>
            <a:pPr marL="971550" lvl="1" indent="-514350">
              <a:buFont typeface="+mj-lt"/>
              <a:buAutoNum type="alphaLcPeriod"/>
            </a:pPr>
            <a:r>
              <a:rPr lang="en-US" dirty="0" smtClean="0"/>
              <a:t>The water becomes turbid.</a:t>
            </a:r>
          </a:p>
          <a:p>
            <a:pPr marL="971550" lvl="1" indent="-514350">
              <a:buFont typeface="+mj-lt"/>
              <a:buAutoNum type="alphaLcPeriod"/>
            </a:pPr>
            <a:r>
              <a:rPr lang="en-US" dirty="0" smtClean="0"/>
              <a:t>Large organisms begin to die.</a:t>
            </a:r>
          </a:p>
          <a:p>
            <a:pPr marL="971550" lvl="1" indent="-514350">
              <a:buFont typeface="+mj-lt"/>
              <a:buAutoNum type="alphaLcPeriod"/>
            </a:pPr>
            <a:r>
              <a:rPr lang="en-US" dirty="0" smtClean="0"/>
              <a:t>Dissolved oxygen levels increase.</a:t>
            </a:r>
          </a:p>
          <a:p>
            <a:pPr marL="971550" lvl="1" indent="-514350">
              <a:buFont typeface="+mj-lt"/>
              <a:buAutoNum type="alphaLcPeriod"/>
            </a:pPr>
            <a:r>
              <a:rPr lang="en-US" dirty="0" smtClean="0"/>
              <a:t>Aquatic plants increase in numbers.</a:t>
            </a:r>
          </a:p>
          <a:p>
            <a:r>
              <a:rPr lang="en-US" dirty="0" smtClean="0"/>
              <a:t>Which would be the most likely cause of large numbers of fish dying in a stream?</a:t>
            </a:r>
          </a:p>
          <a:p>
            <a:pPr marL="971550" lvl="1" indent="-514350">
              <a:buFont typeface="+mj-lt"/>
              <a:buAutoNum type="alphaLcPeriod"/>
            </a:pPr>
            <a:r>
              <a:rPr lang="en-US" dirty="0" smtClean="0"/>
              <a:t>A lack of nitrogen</a:t>
            </a:r>
          </a:p>
          <a:p>
            <a:pPr marL="971550" lvl="1" indent="-514350">
              <a:buFont typeface="+mj-lt"/>
              <a:buAutoNum type="alphaLcPeriod"/>
            </a:pPr>
            <a:r>
              <a:rPr lang="en-US" dirty="0" smtClean="0"/>
              <a:t>High levels of mercury</a:t>
            </a:r>
          </a:p>
          <a:p>
            <a:pPr marL="971550" lvl="1" indent="-514350">
              <a:buFont typeface="+mj-lt"/>
              <a:buAutoNum type="alphaLcPeriod"/>
            </a:pPr>
            <a:r>
              <a:rPr lang="en-US" dirty="0" smtClean="0"/>
              <a:t>Decreased carbon dioxide</a:t>
            </a:r>
          </a:p>
          <a:p>
            <a:pPr marL="971550" lvl="1" indent="-514350">
              <a:buFont typeface="+mj-lt"/>
              <a:buAutoNum type="alphaLcPeriod"/>
            </a:pPr>
            <a:r>
              <a:rPr lang="en-US" dirty="0" smtClean="0"/>
              <a:t>Low dissolved oxygen concentration</a:t>
            </a:r>
          </a:p>
          <a:p>
            <a:endParaRPr lang="en-US" dirty="0"/>
          </a:p>
          <a:p>
            <a:endParaRPr lang="en-US" dirty="0"/>
          </a:p>
        </p:txBody>
      </p:sp>
    </p:spTree>
    <p:extLst>
      <p:ext uri="{BB962C8B-B14F-4D97-AF65-F5344CB8AC3E}">
        <p14:creationId xmlns:p14="http://schemas.microsoft.com/office/powerpoint/2010/main" val="11666834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Indicators of </a:t>
            </a:r>
            <a:br>
              <a:rPr lang="en-US" dirty="0" smtClean="0"/>
            </a:br>
            <a:r>
              <a:rPr lang="en-US" dirty="0" smtClean="0"/>
              <a:t>unhealthy water</a:t>
            </a:r>
            <a:endParaRPr lang="en-US" dirty="0"/>
          </a:p>
        </p:txBody>
      </p:sp>
      <p:sp>
        <p:nvSpPr>
          <p:cNvPr id="3" name="Content Placeholder 2"/>
          <p:cNvSpPr>
            <a:spLocks noGrp="1"/>
          </p:cNvSpPr>
          <p:nvPr>
            <p:ph idx="1"/>
          </p:nvPr>
        </p:nvSpPr>
        <p:spPr/>
        <p:txBody>
          <a:bodyPr>
            <a:normAutofit lnSpcReduction="10000"/>
          </a:bodyPr>
          <a:lstStyle/>
          <a:p>
            <a:r>
              <a:rPr lang="en-US" sz="3600" dirty="0" smtClean="0">
                <a:solidFill>
                  <a:srgbClr val="FFFFFF"/>
                </a:solidFill>
              </a:rPr>
              <a:t>High levels of </a:t>
            </a:r>
            <a:r>
              <a:rPr lang="en-US" sz="3600" dirty="0" smtClean="0">
                <a:solidFill>
                  <a:srgbClr val="FF0000"/>
                </a:solidFill>
              </a:rPr>
              <a:t>nitrates </a:t>
            </a:r>
            <a:r>
              <a:rPr lang="en-US" sz="3600" dirty="0" smtClean="0">
                <a:solidFill>
                  <a:srgbClr val="FFFFFF"/>
                </a:solidFill>
              </a:rPr>
              <a:t>and</a:t>
            </a:r>
            <a:r>
              <a:rPr lang="en-US" sz="3600" dirty="0" smtClean="0">
                <a:solidFill>
                  <a:srgbClr val="FF0000"/>
                </a:solidFill>
              </a:rPr>
              <a:t> phosphates </a:t>
            </a:r>
            <a:r>
              <a:rPr lang="en-US" sz="3600" dirty="0" smtClean="0">
                <a:solidFill>
                  <a:srgbClr val="FFFFFF"/>
                </a:solidFill>
              </a:rPr>
              <a:t>(found in fertilizers) =</a:t>
            </a:r>
            <a:r>
              <a:rPr lang="en-US" sz="3600" dirty="0" smtClean="0">
                <a:solidFill>
                  <a:srgbClr val="FF0000"/>
                </a:solidFill>
              </a:rPr>
              <a:t> algal blooms</a:t>
            </a:r>
          </a:p>
          <a:p>
            <a:r>
              <a:rPr lang="en-US" sz="3600" dirty="0" smtClean="0">
                <a:solidFill>
                  <a:srgbClr val="FF0000"/>
                </a:solidFill>
              </a:rPr>
              <a:t>Algal bloom – extremely rapid growth of algae</a:t>
            </a:r>
          </a:p>
          <a:p>
            <a:r>
              <a:rPr lang="en-US" sz="3600" dirty="0" smtClean="0">
                <a:solidFill>
                  <a:srgbClr val="FF0000"/>
                </a:solidFill>
              </a:rPr>
              <a:t>They block sunlight can cause high turbidity</a:t>
            </a:r>
          </a:p>
          <a:p>
            <a:r>
              <a:rPr lang="en-US" sz="3600" dirty="0" smtClean="0"/>
              <a:t>Example: </a:t>
            </a:r>
            <a:r>
              <a:rPr lang="en-US" sz="3600" dirty="0" err="1" smtClean="0">
                <a:solidFill>
                  <a:srgbClr val="FF0000"/>
                </a:solidFill>
              </a:rPr>
              <a:t>Pfiesteria</a:t>
            </a:r>
            <a:r>
              <a:rPr lang="en-US" sz="3600" dirty="0" smtClean="0"/>
              <a:t> (found in NC) is poisonous</a:t>
            </a:r>
          </a:p>
          <a:p>
            <a:pPr marL="0" indent="0">
              <a:buNone/>
            </a:pPr>
            <a:endParaRPr lang="en-US" dirty="0"/>
          </a:p>
        </p:txBody>
      </p:sp>
    </p:spTree>
    <p:extLst>
      <p:ext uri="{BB962C8B-B14F-4D97-AF65-F5344CB8AC3E}">
        <p14:creationId xmlns:p14="http://schemas.microsoft.com/office/powerpoint/2010/main" val="25509043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Eutrophication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4800" dirty="0" smtClean="0"/>
              <a:t>The process where water bodies receive excess nutrients like nitrates and phosphates that stimulate excess plant </a:t>
            </a:r>
            <a:r>
              <a:rPr lang="en-US" sz="4800" dirty="0" smtClean="0">
                <a:solidFill>
                  <a:srgbClr val="FFFFFF"/>
                </a:solidFill>
              </a:rPr>
              <a:t>growth</a:t>
            </a:r>
            <a:endParaRPr lang="en-US" sz="4800" dirty="0">
              <a:solidFill>
                <a:srgbClr val="FFFFFF"/>
              </a:solidFill>
            </a:endParaRPr>
          </a:p>
        </p:txBody>
      </p:sp>
    </p:spTree>
    <p:extLst>
      <p:ext uri="{BB962C8B-B14F-4D97-AF65-F5344CB8AC3E}">
        <p14:creationId xmlns:p14="http://schemas.microsoft.com/office/powerpoint/2010/main" val="10292884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 Zones</a:t>
            </a:r>
            <a:endParaRPr lang="en-US" dirty="0"/>
          </a:p>
        </p:txBody>
      </p:sp>
      <p:sp>
        <p:nvSpPr>
          <p:cNvPr id="3" name="Content Placeholder 2"/>
          <p:cNvSpPr>
            <a:spLocks noGrp="1"/>
          </p:cNvSpPr>
          <p:nvPr>
            <p:ph idx="1"/>
          </p:nvPr>
        </p:nvSpPr>
        <p:spPr/>
        <p:txBody>
          <a:bodyPr/>
          <a:lstStyle/>
          <a:p>
            <a:r>
              <a:rPr lang="en-US" dirty="0" smtClean="0"/>
              <a:t>When algae and other aquatic plants grow in large numbers, they use up all of their resources and die off. As decomposers break down their remains, they use up a lot of oxygen. As oxygen levels get low, other marine life die. This is called a low oxygen DEAD ZONE. The dead algae sinks to the bottom of the ocean, where the oxygen can’t be replaced easily due to lack of sunlight.</a:t>
            </a:r>
            <a:endParaRPr lang="en-US" dirty="0"/>
          </a:p>
        </p:txBody>
      </p:sp>
    </p:spTree>
    <p:extLst>
      <p:ext uri="{BB962C8B-B14F-4D97-AF65-F5344CB8AC3E}">
        <p14:creationId xmlns:p14="http://schemas.microsoft.com/office/powerpoint/2010/main" val="40739700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Trivia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Which water quality data most likely indicates eutrophication?</a:t>
            </a:r>
          </a:p>
          <a:p>
            <a:pPr marL="971550" lvl="1" indent="-514350">
              <a:buFont typeface="+mj-lt"/>
              <a:buAutoNum type="alphaLcPeriod"/>
            </a:pPr>
            <a:r>
              <a:rPr lang="en-US" dirty="0" smtClean="0"/>
              <a:t>pH level</a:t>
            </a:r>
          </a:p>
          <a:p>
            <a:pPr marL="971550" lvl="1" indent="-514350">
              <a:buFont typeface="+mj-lt"/>
              <a:buAutoNum type="alphaLcPeriod"/>
            </a:pPr>
            <a:r>
              <a:rPr lang="en-US" dirty="0" smtClean="0"/>
              <a:t>Turbidity</a:t>
            </a:r>
          </a:p>
          <a:p>
            <a:pPr marL="971550" lvl="1" indent="-514350">
              <a:buFont typeface="+mj-lt"/>
              <a:buAutoNum type="alphaLcPeriod"/>
            </a:pPr>
            <a:r>
              <a:rPr lang="en-US" dirty="0" smtClean="0"/>
              <a:t>Temperature</a:t>
            </a:r>
          </a:p>
          <a:p>
            <a:pPr marL="971550" lvl="1" indent="-514350">
              <a:buFont typeface="+mj-lt"/>
              <a:buAutoNum type="alphaLcPeriod"/>
            </a:pPr>
            <a:r>
              <a:rPr lang="en-US" dirty="0" smtClean="0"/>
              <a:t>Nutrient level</a:t>
            </a:r>
          </a:p>
          <a:p>
            <a:r>
              <a:rPr lang="en-US" dirty="0" smtClean="0"/>
              <a:t>If a large amount of fertilizer enters a lake, which will most likely happen?</a:t>
            </a:r>
          </a:p>
          <a:p>
            <a:pPr marL="971550" lvl="1" indent="-514350">
              <a:buFont typeface="+mj-lt"/>
              <a:buAutoNum type="alphaLcPeriod"/>
            </a:pPr>
            <a:r>
              <a:rPr lang="en-US" dirty="0" smtClean="0"/>
              <a:t>The fish population in the lake will increase</a:t>
            </a:r>
          </a:p>
          <a:p>
            <a:pPr marL="971550" lvl="1" indent="-514350">
              <a:buFont typeface="+mj-lt"/>
              <a:buAutoNum type="alphaLcPeriod"/>
            </a:pPr>
            <a:r>
              <a:rPr lang="en-US" dirty="0" smtClean="0"/>
              <a:t>The temperature of the lake water will increase</a:t>
            </a:r>
          </a:p>
          <a:p>
            <a:pPr marL="971550" lvl="1" indent="-514350">
              <a:buFont typeface="+mj-lt"/>
              <a:buAutoNum type="alphaLcPeriod"/>
            </a:pPr>
            <a:r>
              <a:rPr lang="en-US" dirty="0" smtClean="0"/>
              <a:t>The number of fish dying in the lake will increase</a:t>
            </a:r>
          </a:p>
          <a:p>
            <a:pPr marL="971550" lvl="1" indent="-514350">
              <a:buFont typeface="+mj-lt"/>
              <a:buAutoNum type="alphaLcPeriod"/>
            </a:pPr>
            <a:r>
              <a:rPr lang="en-US" dirty="0" smtClean="0"/>
              <a:t>The available food supply for the fish in the lake will increase</a:t>
            </a:r>
          </a:p>
        </p:txBody>
      </p:sp>
    </p:spTree>
    <p:extLst>
      <p:ext uri="{BB962C8B-B14F-4D97-AF65-F5344CB8AC3E}">
        <p14:creationId xmlns:p14="http://schemas.microsoft.com/office/powerpoint/2010/main" val="2227228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Trivia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How do phosphate detergents contribute to water pollution?</a:t>
            </a:r>
          </a:p>
          <a:p>
            <a:pPr marL="971550" lvl="1" indent="-514350">
              <a:buFont typeface="+mj-lt"/>
              <a:buAutoNum type="alphaLcPeriod"/>
            </a:pPr>
            <a:r>
              <a:rPr lang="en-US" dirty="0" smtClean="0"/>
              <a:t>By killing plant life</a:t>
            </a:r>
          </a:p>
          <a:p>
            <a:pPr marL="971550" lvl="1" indent="-514350">
              <a:buFont typeface="+mj-lt"/>
              <a:buAutoNum type="alphaLcPeriod"/>
            </a:pPr>
            <a:r>
              <a:rPr lang="en-US" dirty="0" smtClean="0"/>
              <a:t>By stripping the oil from bird feathers</a:t>
            </a:r>
          </a:p>
          <a:p>
            <a:pPr marL="971550" lvl="1" indent="-514350">
              <a:buFont typeface="+mj-lt"/>
              <a:buAutoNum type="alphaLcPeriod"/>
            </a:pPr>
            <a:r>
              <a:rPr lang="en-US" dirty="0" smtClean="0"/>
              <a:t>By over-fertilizing plants in the water</a:t>
            </a:r>
          </a:p>
          <a:p>
            <a:pPr marL="971550" lvl="1" indent="-514350">
              <a:buFont typeface="+mj-lt"/>
              <a:buAutoNum type="alphaLcPeriod"/>
            </a:pPr>
            <a:r>
              <a:rPr lang="en-US" dirty="0" smtClean="0"/>
              <a:t>By removing carbon dioxide from the water </a:t>
            </a:r>
          </a:p>
          <a:p>
            <a:r>
              <a:rPr lang="en-US" dirty="0" smtClean="0"/>
              <a:t>How do nitrate levels affect the health of a water system?</a:t>
            </a:r>
          </a:p>
          <a:p>
            <a:pPr marL="971550" lvl="1" indent="-514350">
              <a:buFont typeface="+mj-lt"/>
              <a:buAutoNum type="alphaLcPeriod"/>
            </a:pPr>
            <a:r>
              <a:rPr lang="en-US" dirty="0" smtClean="0"/>
              <a:t>As the nitrates decrease, there is an increase in plant growth.</a:t>
            </a:r>
          </a:p>
          <a:p>
            <a:pPr marL="971550" lvl="1" indent="-514350">
              <a:buFont typeface="+mj-lt"/>
              <a:buAutoNum type="alphaLcPeriod"/>
            </a:pPr>
            <a:r>
              <a:rPr lang="en-US" dirty="0" smtClean="0"/>
              <a:t>Nitrates cause bacteria to consume large protein molecules</a:t>
            </a:r>
          </a:p>
          <a:p>
            <a:pPr marL="971550" lvl="1" indent="-514350">
              <a:buFont typeface="+mj-lt"/>
              <a:buAutoNum type="alphaLcPeriod"/>
            </a:pPr>
            <a:r>
              <a:rPr lang="en-US" dirty="0" smtClean="0"/>
              <a:t>Nitrates cause aquatic organisms to die due to oxygen depletion</a:t>
            </a:r>
          </a:p>
          <a:p>
            <a:pPr marL="971550" lvl="1" indent="-514350">
              <a:buFont typeface="+mj-lt"/>
              <a:buAutoNum type="alphaLcPeriod"/>
            </a:pPr>
            <a:r>
              <a:rPr lang="en-US" dirty="0" smtClean="0"/>
              <a:t>As nitrates increase, there is an increase in dissolved oxygen levels</a:t>
            </a:r>
            <a:endParaRPr lang="en-US" dirty="0"/>
          </a:p>
        </p:txBody>
      </p:sp>
    </p:spTree>
    <p:extLst>
      <p:ext uri="{BB962C8B-B14F-4D97-AF65-F5344CB8AC3E}">
        <p14:creationId xmlns:p14="http://schemas.microsoft.com/office/powerpoint/2010/main" val="6021968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17, 2014- Warm Up</a:t>
            </a:r>
            <a:endParaRPr lang="en-US" dirty="0"/>
          </a:p>
        </p:txBody>
      </p:sp>
      <p:sp>
        <p:nvSpPr>
          <p:cNvPr id="3" name="Content Placeholder 2"/>
          <p:cNvSpPr>
            <a:spLocks noGrp="1"/>
          </p:cNvSpPr>
          <p:nvPr>
            <p:ph idx="1"/>
          </p:nvPr>
        </p:nvSpPr>
        <p:spPr/>
        <p:txBody>
          <a:bodyPr/>
          <a:lstStyle/>
          <a:p>
            <a:r>
              <a:rPr lang="en-US" dirty="0" smtClean="0"/>
              <a:t>What is usually the cause of algal blooms? (Be specific)</a:t>
            </a:r>
          </a:p>
          <a:p>
            <a:r>
              <a:rPr lang="en-US" dirty="0" smtClean="0"/>
              <a:t>What do we call an area of freshwater mixing with salt water?</a:t>
            </a:r>
            <a:endParaRPr lang="en-US" dirty="0"/>
          </a:p>
        </p:txBody>
      </p:sp>
    </p:spTree>
    <p:extLst>
      <p:ext uri="{BB962C8B-B14F-4D97-AF65-F5344CB8AC3E}">
        <p14:creationId xmlns:p14="http://schemas.microsoft.com/office/powerpoint/2010/main" val="20624305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Biological Indicators</a:t>
            </a:r>
            <a:endParaRPr lang="en-US" dirty="0">
              <a:solidFill>
                <a:srgbClr val="FF0000"/>
              </a:solidFill>
            </a:endParaRPr>
          </a:p>
        </p:txBody>
      </p:sp>
      <p:sp>
        <p:nvSpPr>
          <p:cNvPr id="3" name="Content Placeholder 2"/>
          <p:cNvSpPr>
            <a:spLocks noGrp="1"/>
          </p:cNvSpPr>
          <p:nvPr>
            <p:ph idx="1"/>
          </p:nvPr>
        </p:nvSpPr>
        <p:spPr/>
        <p:txBody>
          <a:bodyPr/>
          <a:lstStyle/>
          <a:p>
            <a:r>
              <a:rPr lang="en-US" dirty="0" err="1" smtClean="0">
                <a:solidFill>
                  <a:srgbClr val="FF0000"/>
                </a:solidFill>
              </a:rPr>
              <a:t>Bioindicators</a:t>
            </a:r>
            <a:r>
              <a:rPr lang="en-US" dirty="0" smtClean="0">
                <a:solidFill>
                  <a:srgbClr val="FF0000"/>
                </a:solidFill>
              </a:rPr>
              <a:t> – </a:t>
            </a:r>
            <a:r>
              <a:rPr lang="en-US" dirty="0" smtClean="0">
                <a:solidFill>
                  <a:srgbClr val="FFFFFF"/>
                </a:solidFill>
              </a:rPr>
              <a:t>organisms used to monitor the health of an ecosystem</a:t>
            </a:r>
          </a:p>
          <a:p>
            <a:r>
              <a:rPr lang="en-US" dirty="0" smtClean="0">
                <a:solidFill>
                  <a:srgbClr val="FF0000"/>
                </a:solidFill>
              </a:rPr>
              <a:t>EX: fish require a lot of oxygen – a lot of trout would mean healthy water</a:t>
            </a:r>
          </a:p>
          <a:p>
            <a:r>
              <a:rPr lang="en-US" dirty="0" smtClean="0">
                <a:solidFill>
                  <a:srgbClr val="FF0000"/>
                </a:solidFill>
              </a:rPr>
              <a:t>A lot of diversity = healthy water</a:t>
            </a:r>
          </a:p>
          <a:p>
            <a:r>
              <a:rPr lang="en-US" dirty="0" smtClean="0">
                <a:solidFill>
                  <a:srgbClr val="FF0000"/>
                </a:solidFill>
              </a:rPr>
              <a:t>A lot of Insect Larvae = clean water</a:t>
            </a:r>
          </a:p>
          <a:p>
            <a:r>
              <a:rPr lang="en-US" dirty="0" smtClean="0">
                <a:solidFill>
                  <a:srgbClr val="FF0000"/>
                </a:solidFill>
              </a:rPr>
              <a:t>BUT Blackfly larvae = polluted water because they can handle the polluted water</a:t>
            </a:r>
            <a:endParaRPr lang="en-US" dirty="0">
              <a:solidFill>
                <a:srgbClr val="FF0000"/>
              </a:solidFill>
            </a:endParaRPr>
          </a:p>
        </p:txBody>
      </p:sp>
    </p:spTree>
    <p:extLst>
      <p:ext uri="{BB962C8B-B14F-4D97-AF65-F5344CB8AC3E}">
        <p14:creationId xmlns:p14="http://schemas.microsoft.com/office/powerpoint/2010/main" val="415803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http://www.enr.state.nc.us/upclose/images/where_stormwater_go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4227" b="34227"/>
          <a:stretch>
            <a:fillRect/>
          </a:stretch>
        </p:blipFill>
        <p:spPr bwMode="auto">
          <a:xfrm>
            <a:off x="584366" y="1326444"/>
            <a:ext cx="8023411" cy="5051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0" y="0"/>
            <a:ext cx="9143999" cy="1015663"/>
          </a:xfrm>
          <a:prstGeom prst="rect">
            <a:avLst/>
          </a:prstGeom>
          <a:noFill/>
        </p:spPr>
        <p:txBody>
          <a:bodyPr wrap="square" rtlCol="0">
            <a:spAutoFit/>
          </a:bodyPr>
          <a:lstStyle/>
          <a:p>
            <a:pPr algn="ctr"/>
            <a:r>
              <a:rPr lang="en-US" sz="6000" dirty="0" smtClean="0"/>
              <a:t>Watersheds collect </a:t>
            </a:r>
            <a:r>
              <a:rPr lang="en-US" sz="6000" dirty="0" err="1" smtClean="0"/>
              <a:t>RunOff</a:t>
            </a:r>
            <a:endParaRPr lang="en-US" sz="6000" dirty="0"/>
          </a:p>
        </p:txBody>
      </p:sp>
    </p:spTree>
    <p:extLst>
      <p:ext uri="{BB962C8B-B14F-4D97-AF65-F5344CB8AC3E}">
        <p14:creationId xmlns:p14="http://schemas.microsoft.com/office/powerpoint/2010/main" val="3109534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914400"/>
          </a:xfrm>
        </p:spPr>
        <p:txBody>
          <a:bodyPr>
            <a:normAutofit/>
          </a:bodyPr>
          <a:lstStyle/>
          <a:p>
            <a:pPr eaLnBrk="1" hangingPunct="1"/>
            <a:r>
              <a:rPr lang="en-US" sz="4000" dirty="0">
                <a:latin typeface="Arial" charset="0"/>
              </a:rPr>
              <a:t>Factors Affecting </a:t>
            </a:r>
            <a:r>
              <a:rPr lang="en-US" sz="4000" dirty="0" smtClean="0">
                <a:latin typeface="Arial" charset="0"/>
              </a:rPr>
              <a:t>Runoff - </a:t>
            </a:r>
            <a:r>
              <a:rPr lang="en-US" sz="4000" dirty="0" smtClean="0">
                <a:solidFill>
                  <a:srgbClr val="FF0000"/>
                </a:solidFill>
                <a:latin typeface="Arial" charset="0"/>
              </a:rPr>
              <a:t>Space</a:t>
            </a:r>
            <a:endParaRPr lang="en-US" sz="4000" dirty="0">
              <a:solidFill>
                <a:srgbClr val="FF0000"/>
              </a:solidFill>
              <a:latin typeface="Arial" charset="0"/>
            </a:endParaRPr>
          </a:p>
        </p:txBody>
      </p:sp>
      <p:sp>
        <p:nvSpPr>
          <p:cNvPr id="5" name="Rectangle 3"/>
          <p:cNvSpPr txBox="1">
            <a:spLocks noChangeArrowheads="1"/>
          </p:cNvSpPr>
          <p:nvPr/>
        </p:nvSpPr>
        <p:spPr>
          <a:xfrm>
            <a:off x="457200" y="762000"/>
            <a:ext cx="8229600" cy="544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Tx/>
              <a:buAutoNum type="arabicPeriod"/>
            </a:pPr>
            <a:endParaRPr lang="en-US" dirty="0" smtClean="0">
              <a:latin typeface="Arial" charset="0"/>
            </a:endParaRPr>
          </a:p>
          <a:p>
            <a:pPr marL="609600" indent="-609600">
              <a:buFontTx/>
              <a:buAutoNum type="arabicPeriod"/>
            </a:pPr>
            <a:r>
              <a:rPr lang="en-US" dirty="0" smtClean="0">
                <a:latin typeface="Arial" charset="0"/>
              </a:rPr>
              <a:t>The amount of </a:t>
            </a:r>
            <a:r>
              <a:rPr lang="en-US" b="1" u="sng" dirty="0" smtClean="0">
                <a:solidFill>
                  <a:srgbClr val="FF0000"/>
                </a:solidFill>
                <a:latin typeface="Arial" charset="0"/>
              </a:rPr>
              <a:t>space</a:t>
            </a:r>
            <a:r>
              <a:rPr lang="en-US" dirty="0" smtClean="0">
                <a:latin typeface="Arial" charset="0"/>
              </a:rPr>
              <a:t> between particles of </a:t>
            </a:r>
            <a:r>
              <a:rPr lang="en-US" b="1" u="sng" dirty="0" smtClean="0">
                <a:latin typeface="Arial" charset="0"/>
              </a:rPr>
              <a:t>dirt</a:t>
            </a:r>
            <a:r>
              <a:rPr lang="en-US" dirty="0" smtClean="0">
                <a:latin typeface="Arial" charset="0"/>
              </a:rPr>
              <a:t>, soil &amp; </a:t>
            </a:r>
            <a:r>
              <a:rPr lang="en-US" b="1" u="sng" dirty="0" smtClean="0">
                <a:latin typeface="Arial" charset="0"/>
              </a:rPr>
              <a:t>rock</a:t>
            </a:r>
            <a:r>
              <a:rPr lang="en-US" dirty="0" smtClean="0">
                <a:latin typeface="Arial" charset="0"/>
              </a:rPr>
              <a:t>.  </a:t>
            </a:r>
          </a:p>
          <a:p>
            <a:pPr marL="609600" indent="-609600" algn="ctr">
              <a:buFontTx/>
              <a:buNone/>
            </a:pPr>
            <a:r>
              <a:rPr lang="en-US" dirty="0" smtClean="0">
                <a:latin typeface="Arial" charset="0"/>
              </a:rPr>
              <a:t>	(</a:t>
            </a:r>
            <a:r>
              <a:rPr lang="en-US" b="1" u="sng" dirty="0" smtClean="0">
                <a:solidFill>
                  <a:srgbClr val="FF0000"/>
                </a:solidFill>
                <a:latin typeface="Arial" charset="0"/>
              </a:rPr>
              <a:t>Pavement</a:t>
            </a:r>
            <a:r>
              <a:rPr lang="en-US" dirty="0" smtClean="0">
                <a:latin typeface="Arial" charset="0"/>
              </a:rPr>
              <a:t> </a:t>
            </a:r>
            <a:r>
              <a:rPr lang="en-US" dirty="0" err="1" smtClean="0">
                <a:latin typeface="Arial" charset="0"/>
              </a:rPr>
              <a:t>doesn</a:t>
            </a:r>
            <a:r>
              <a:rPr lang="ja-JP" altLang="en-US" dirty="0" smtClean="0">
                <a:latin typeface="Arial" charset="0"/>
              </a:rPr>
              <a:t>’</a:t>
            </a:r>
            <a:r>
              <a:rPr lang="en-US" altLang="ja-JP" dirty="0" smtClean="0">
                <a:latin typeface="Arial" charset="0"/>
              </a:rPr>
              <a:t>t allow runoff </a:t>
            </a:r>
          </a:p>
          <a:p>
            <a:pPr marL="609600" indent="-609600" algn="ctr">
              <a:buFontTx/>
              <a:buNone/>
            </a:pPr>
            <a:r>
              <a:rPr lang="en-US" dirty="0" smtClean="0">
                <a:latin typeface="Arial" charset="0"/>
              </a:rPr>
              <a:t>		to soak into the ground.)</a:t>
            </a:r>
          </a:p>
          <a:p>
            <a:pPr marL="609600" indent="-609600" algn="ctr">
              <a:buFontTx/>
              <a:buNone/>
            </a:pPr>
            <a:r>
              <a:rPr lang="en-US" dirty="0" smtClean="0">
                <a:latin typeface="Arial" charset="0"/>
              </a:rPr>
              <a:t>	</a:t>
            </a:r>
            <a:endParaRPr lang="en-US" dirty="0">
              <a:latin typeface="Arial" charset="0"/>
            </a:endParaRPr>
          </a:p>
        </p:txBody>
      </p:sp>
      <p:pic>
        <p:nvPicPr>
          <p:cNvPr id="6" name="Picture 7" descr="Storm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47445"/>
            <a:ext cx="312420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1973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47445"/>
            <a:ext cx="312420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PERMEABLE_PAVEMEN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228395"/>
            <a:ext cx="202723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rot="19362805">
            <a:off x="956560" y="1261915"/>
            <a:ext cx="2665889" cy="923330"/>
          </a:xfrm>
          <a:prstGeom prst="rect">
            <a:avLst/>
          </a:prstGeom>
          <a:solidFill>
            <a:schemeClr val="tx1">
              <a:lumMod val="95000"/>
            </a:schemeClr>
          </a:solid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Pervious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rot="1415825">
            <a:off x="2863561" y="2967335"/>
            <a:ext cx="3416883" cy="923330"/>
          </a:xfrm>
          <a:prstGeom prst="rect">
            <a:avLst/>
          </a:prstGeom>
          <a:solidFill>
            <a:srgbClr val="F2F2F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Impervious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980529">
            <a:off x="5226485" y="914400"/>
            <a:ext cx="2191826" cy="923330"/>
          </a:xfrm>
          <a:prstGeom prst="rect">
            <a:avLst/>
          </a:prstGeom>
          <a:solidFill>
            <a:srgbClr val="F2F2F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Porous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rot="20278876">
            <a:off x="821349" y="5055779"/>
            <a:ext cx="3292112" cy="923330"/>
          </a:xfrm>
          <a:prstGeom prst="rect">
            <a:avLst/>
          </a:prstGeom>
          <a:solidFill>
            <a:srgbClr val="F2F2F2"/>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Permeable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4166484" y="5279033"/>
            <a:ext cx="4825116" cy="923330"/>
          </a:xfrm>
          <a:prstGeom prst="rect">
            <a:avLst/>
          </a:prstGeom>
          <a:solidFill>
            <a:srgbClr val="F2F2F2"/>
          </a:solid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Impermeable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674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rfb-riparian-buffer-before-afte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59556"/>
            <a:ext cx="9310450" cy="5898444"/>
          </a:xfrm>
        </p:spPr>
      </p:pic>
      <p:sp>
        <p:nvSpPr>
          <p:cNvPr id="5" name="TextBox 4"/>
          <p:cNvSpPr txBox="1"/>
          <p:nvPr/>
        </p:nvSpPr>
        <p:spPr>
          <a:xfrm>
            <a:off x="0" y="210501"/>
            <a:ext cx="9144000" cy="707886"/>
          </a:xfrm>
          <a:prstGeom prst="rect">
            <a:avLst/>
          </a:prstGeom>
          <a:noFill/>
        </p:spPr>
        <p:txBody>
          <a:bodyPr wrap="square" rtlCol="0">
            <a:spAutoFit/>
          </a:bodyPr>
          <a:lstStyle/>
          <a:p>
            <a:pPr algn="ctr"/>
            <a:r>
              <a:rPr lang="en-US" sz="4000" dirty="0" smtClean="0"/>
              <a:t>Factors affecting </a:t>
            </a:r>
            <a:r>
              <a:rPr lang="en-US" sz="4000" dirty="0" err="1" smtClean="0"/>
              <a:t>RunOff</a:t>
            </a:r>
            <a:r>
              <a:rPr lang="en-US" sz="4000" dirty="0" smtClean="0"/>
              <a:t> - </a:t>
            </a:r>
            <a:r>
              <a:rPr lang="en-US" sz="4000" dirty="0" smtClean="0">
                <a:solidFill>
                  <a:srgbClr val="FF0000"/>
                </a:solidFill>
              </a:rPr>
              <a:t>Buffers</a:t>
            </a:r>
            <a:endParaRPr lang="en-US" sz="4000" dirty="0">
              <a:solidFill>
                <a:srgbClr val="FF0000"/>
              </a:solidFill>
            </a:endParaRPr>
          </a:p>
        </p:txBody>
      </p:sp>
    </p:spTree>
    <p:extLst>
      <p:ext uri="{BB962C8B-B14F-4D97-AF65-F5344CB8AC3E}">
        <p14:creationId xmlns:p14="http://schemas.microsoft.com/office/powerpoint/2010/main" val="112781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9340</TotalTime>
  <Words>2193</Words>
  <Application>Microsoft Office PowerPoint</Application>
  <PresentationFormat>On-screen Show (4:3)</PresentationFormat>
  <Paragraphs>316</Paragraphs>
  <Slides>68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ＭＳ Ｐゴシック</vt:lpstr>
      <vt:lpstr>Abadi MT Condensed Extra Bold</vt:lpstr>
      <vt:lpstr>Arial</vt:lpstr>
      <vt:lpstr>Calibri</vt:lpstr>
      <vt:lpstr>Georgia</vt:lpstr>
      <vt:lpstr>Black</vt:lpstr>
      <vt:lpstr>Watersheds</vt:lpstr>
      <vt:lpstr>What is a Watershed?</vt:lpstr>
      <vt:lpstr>PowerPoint Presentation</vt:lpstr>
      <vt:lpstr>PowerPoint Presentation</vt:lpstr>
      <vt:lpstr>PowerPoint Presentation</vt:lpstr>
      <vt:lpstr>Water in a Watershed</vt:lpstr>
      <vt:lpstr>PowerPoint Presentation</vt:lpstr>
      <vt:lpstr>Factors Affecting Runoff - Space</vt:lpstr>
      <vt:lpstr>PowerPoint Presentation</vt:lpstr>
      <vt:lpstr>Factors affecting Runoff – Amount (A large amount of rainfall over a short amount of time)</vt:lpstr>
      <vt:lpstr>Factors affecting RunOff – Gravity Water moves from  Higher elevations to Lower elevations</vt:lpstr>
      <vt:lpstr>PowerPoint Presentation</vt:lpstr>
      <vt:lpstr>Watershed vs River Basin</vt:lpstr>
      <vt:lpstr>From Watershed to  River Basin</vt:lpstr>
      <vt:lpstr>Rivers, Lakes, and Streams</vt:lpstr>
      <vt:lpstr>Lakes</vt:lpstr>
      <vt:lpstr>Checkpoint!</vt:lpstr>
      <vt:lpstr>PowerPoint Presentation</vt:lpstr>
      <vt:lpstr>PowerPoint Presentation</vt:lpstr>
      <vt:lpstr>PowerPoint Presentation</vt:lpstr>
      <vt:lpstr>PowerPoint Presentation</vt:lpstr>
      <vt:lpstr>PowerPoint Presentation</vt:lpstr>
      <vt:lpstr>POLLUTION</vt:lpstr>
      <vt:lpstr>PowerPoint Presentation</vt:lpstr>
      <vt:lpstr>PowerPoint Presentation</vt:lpstr>
      <vt:lpstr>PowerPoint Presentation</vt:lpstr>
      <vt:lpstr>Pollution in our Watershed</vt:lpstr>
      <vt:lpstr>Pollution in our Watershed</vt:lpstr>
      <vt:lpstr>Non Point Pollution Sources</vt:lpstr>
      <vt:lpstr>Non Point Pollution Sources Even your DOG!!!!!</vt:lpstr>
      <vt:lpstr>Pollution in our Watershed</vt:lpstr>
      <vt:lpstr>PowerPoint Presentation</vt:lpstr>
      <vt:lpstr>STEWARDSHIP</vt:lpstr>
      <vt:lpstr>PowerPoint Presentation</vt:lpstr>
      <vt:lpstr>Protecting Watersheds:  What You Can Do Everyday</vt:lpstr>
      <vt:lpstr>REMEMBER!</vt:lpstr>
      <vt:lpstr>Other water sources</vt:lpstr>
      <vt:lpstr>DO YOU REMEMBER:  Where else does the water go?</vt:lpstr>
      <vt:lpstr>Aquifers</vt:lpstr>
      <vt:lpstr>DID YOU KNOW!</vt:lpstr>
      <vt:lpstr>Other areas of Surface Water</vt:lpstr>
      <vt:lpstr>What are the types of wetlands?</vt:lpstr>
      <vt:lpstr>PowerPoint Presentation</vt:lpstr>
      <vt:lpstr>What types of animals depend on Wetlands?</vt:lpstr>
      <vt:lpstr>Why are Wetlands Important?</vt:lpstr>
      <vt:lpstr>Other areas of surface water - Estuaries</vt:lpstr>
      <vt:lpstr>Why do some rivers flow into the ocean and others into estuaries? What is the difference if they are all flowing into the ocean?</vt:lpstr>
      <vt:lpstr>PowerPoint Presentation</vt:lpstr>
      <vt:lpstr>FAST FACT</vt:lpstr>
      <vt:lpstr>ESTUARY INFO:</vt:lpstr>
      <vt:lpstr>Estuary = Nursery Habitat</vt:lpstr>
      <vt:lpstr>Salinity</vt:lpstr>
      <vt:lpstr>PowerPoint Presentation</vt:lpstr>
      <vt:lpstr>PowerPoint Presentation</vt:lpstr>
      <vt:lpstr>Water Quality</vt:lpstr>
      <vt:lpstr>Factors that affect water quality</vt:lpstr>
      <vt:lpstr>Physical Indicators Dissolved Oxygen and Temperature </vt:lpstr>
      <vt:lpstr>Physical Indicators PH</vt:lpstr>
      <vt:lpstr>Physical Indicators Turbidity</vt:lpstr>
      <vt:lpstr>Checkpoint Trivia</vt:lpstr>
      <vt:lpstr>Checkpoint Trivia</vt:lpstr>
      <vt:lpstr>Chemical Indicators of  unhealthy water</vt:lpstr>
      <vt:lpstr>Eutrophication</vt:lpstr>
      <vt:lpstr>Dead Zones</vt:lpstr>
      <vt:lpstr>Checkpoint Trivia</vt:lpstr>
      <vt:lpstr>Checkpoint Trivia</vt:lpstr>
      <vt:lpstr>February 17, 2014- Warm Up</vt:lpstr>
      <vt:lpstr>Biological Indicators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dc:title>
  <dc:creator>oms1 1234</dc:creator>
  <cp:lastModifiedBy>inwosu</cp:lastModifiedBy>
  <cp:revision>128</cp:revision>
  <dcterms:created xsi:type="dcterms:W3CDTF">2013-01-06T06:20:17Z</dcterms:created>
  <dcterms:modified xsi:type="dcterms:W3CDTF">2015-03-04T04:44:48Z</dcterms:modified>
</cp:coreProperties>
</file>