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0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5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9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0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2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1771-5975-49C2-8BC4-25723DE7D1E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33D46-843D-4220-B772-A31AB82A1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1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3440" y="670560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853440" y="280416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7166" y="1469136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7504" y="762000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63040" y="1280160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357104" y="3243072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91344" y="4517136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089136" y="3029712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79536" y="4059936"/>
            <a:ext cx="365760" cy="42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10357104" y="2852928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9089136" y="2639568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8479536" y="3675888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87680" y="1085088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1463040" y="890016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2127504" y="371856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6" idx="2"/>
          </p:cNvCxnSpPr>
          <p:nvPr/>
        </p:nvCxnSpPr>
        <p:spPr>
          <a:xfrm>
            <a:off x="660046" y="1895856"/>
            <a:ext cx="794422" cy="195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2"/>
            <a:endCxn id="27" idx="2"/>
          </p:cNvCxnSpPr>
          <p:nvPr/>
        </p:nvCxnSpPr>
        <p:spPr>
          <a:xfrm>
            <a:off x="1645920" y="1706880"/>
            <a:ext cx="1117357" cy="988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</p:cNvCxnSpPr>
          <p:nvPr/>
        </p:nvCxnSpPr>
        <p:spPr>
          <a:xfrm flipH="1">
            <a:off x="2097025" y="1188720"/>
            <a:ext cx="213359" cy="871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997115" y="1122157"/>
            <a:ext cx="1861600" cy="1607888"/>
          </a:xfrm>
          <a:custGeom>
            <a:avLst/>
            <a:gdLst>
              <a:gd name="connsiteX0" fmla="*/ 34898 w 1861600"/>
              <a:gd name="connsiteY0" fmla="*/ 0 h 1607888"/>
              <a:gd name="connsiteX1" fmla="*/ 229970 w 1861600"/>
              <a:gd name="connsiteY1" fmla="*/ 804672 h 1607888"/>
              <a:gd name="connsiteX2" fmla="*/ 1766162 w 1861600"/>
              <a:gd name="connsiteY2" fmla="*/ 1572768 h 1607888"/>
              <a:gd name="connsiteX3" fmla="*/ 1705202 w 1861600"/>
              <a:gd name="connsiteY3" fmla="*/ 1487424 h 1607888"/>
              <a:gd name="connsiteX4" fmla="*/ 1705202 w 1861600"/>
              <a:gd name="connsiteY4" fmla="*/ 1487424 h 16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600" h="1607888">
                <a:moveTo>
                  <a:pt x="34898" y="0"/>
                </a:moveTo>
                <a:cubicBezTo>
                  <a:pt x="-11838" y="271272"/>
                  <a:pt x="-58574" y="542544"/>
                  <a:pt x="229970" y="804672"/>
                </a:cubicBezTo>
                <a:cubicBezTo>
                  <a:pt x="518514" y="1066800"/>
                  <a:pt x="1520290" y="1458976"/>
                  <a:pt x="1766162" y="1572768"/>
                </a:cubicBezTo>
                <a:cubicBezTo>
                  <a:pt x="2012034" y="1686560"/>
                  <a:pt x="1705202" y="1487424"/>
                  <a:pt x="1705202" y="1487424"/>
                </a:cubicBezTo>
                <a:lnTo>
                  <a:pt x="1705202" y="1487424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79356" y="1944624"/>
            <a:ext cx="1620586" cy="774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2791752" y="1342685"/>
            <a:ext cx="1581122" cy="61058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43820" y="1973252"/>
            <a:ext cx="397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</a:t>
            </a:r>
            <a:endParaRPr lang="en-US" sz="3600" b="1" dirty="0"/>
          </a:p>
        </p:txBody>
      </p:sp>
      <p:sp>
        <p:nvSpPr>
          <p:cNvPr id="37" name="Freeform 36"/>
          <p:cNvSpPr/>
          <p:nvPr/>
        </p:nvSpPr>
        <p:spPr>
          <a:xfrm>
            <a:off x="5137640" y="34154"/>
            <a:ext cx="5300622" cy="6823846"/>
          </a:xfrm>
          <a:custGeom>
            <a:avLst/>
            <a:gdLst>
              <a:gd name="connsiteX0" fmla="*/ 3033 w 4768360"/>
              <a:gd name="connsiteY0" fmla="*/ 0 h 6419133"/>
              <a:gd name="connsiteX1" fmla="*/ 307833 w 4768360"/>
              <a:gd name="connsiteY1" fmla="*/ 1767840 h 6419133"/>
              <a:gd name="connsiteX2" fmla="*/ 1941561 w 4768360"/>
              <a:gd name="connsiteY2" fmla="*/ 2926080 h 6419133"/>
              <a:gd name="connsiteX3" fmla="*/ 1624569 w 4768360"/>
              <a:gd name="connsiteY3" fmla="*/ 3889248 h 6419133"/>
              <a:gd name="connsiteX4" fmla="*/ 4453113 w 4768360"/>
              <a:gd name="connsiteY4" fmla="*/ 6156960 h 6419133"/>
              <a:gd name="connsiteX5" fmla="*/ 4575033 w 4768360"/>
              <a:gd name="connsiteY5" fmla="*/ 6278880 h 641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8360" h="6419133">
                <a:moveTo>
                  <a:pt x="3033" y="0"/>
                </a:moveTo>
                <a:cubicBezTo>
                  <a:pt x="-6111" y="640080"/>
                  <a:pt x="-15255" y="1280160"/>
                  <a:pt x="307833" y="1767840"/>
                </a:cubicBezTo>
                <a:cubicBezTo>
                  <a:pt x="630921" y="2255520"/>
                  <a:pt x="1722105" y="2572512"/>
                  <a:pt x="1941561" y="2926080"/>
                </a:cubicBezTo>
                <a:cubicBezTo>
                  <a:pt x="2161017" y="3279648"/>
                  <a:pt x="1205977" y="3350768"/>
                  <a:pt x="1624569" y="3889248"/>
                </a:cubicBezTo>
                <a:cubicBezTo>
                  <a:pt x="2043161" y="4427728"/>
                  <a:pt x="3961369" y="5758688"/>
                  <a:pt x="4453113" y="6156960"/>
                </a:cubicBezTo>
                <a:cubicBezTo>
                  <a:pt x="4944857" y="6555232"/>
                  <a:pt x="4759945" y="6417056"/>
                  <a:pt x="4575033" y="6278880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43" name="Straight Arrow Connector 42"/>
          <p:cNvCxnSpPr>
            <a:stCxn id="28" idx="3"/>
          </p:cNvCxnSpPr>
          <p:nvPr/>
        </p:nvCxnSpPr>
        <p:spPr>
          <a:xfrm flipV="1">
            <a:off x="4399942" y="1706880"/>
            <a:ext cx="879194" cy="6248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7119248" y="1188720"/>
            <a:ext cx="2187584" cy="31206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9272016" y="603997"/>
            <a:ext cx="957072" cy="518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9238488" y="182204"/>
            <a:ext cx="993648" cy="427931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506712" y="550559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</a:t>
            </a:r>
            <a:endParaRPr lang="en-US" sz="3200" b="1" dirty="0"/>
          </a:p>
        </p:txBody>
      </p:sp>
      <p:cxnSp>
        <p:nvCxnSpPr>
          <p:cNvPr id="59" name="Straight Arrow Connector 58"/>
          <p:cNvCxnSpPr>
            <a:stCxn id="48" idx="3"/>
          </p:cNvCxnSpPr>
          <p:nvPr/>
        </p:nvCxnSpPr>
        <p:spPr>
          <a:xfrm flipV="1">
            <a:off x="10229088" y="862102"/>
            <a:ext cx="731520" cy="9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0990989" y="469392"/>
            <a:ext cx="371856" cy="117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715712" y="47227"/>
            <a:ext cx="920496" cy="435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</a:t>
            </a:r>
            <a:endParaRPr lang="en-US" sz="3200" b="1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1008998" y="1214860"/>
            <a:ext cx="257698" cy="31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9656064" y="1641880"/>
            <a:ext cx="1395885" cy="20279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4" idx="3"/>
          </p:cNvCxnSpPr>
          <p:nvPr/>
        </p:nvCxnSpPr>
        <p:spPr>
          <a:xfrm flipH="1">
            <a:off x="8845296" y="3620721"/>
            <a:ext cx="838823" cy="652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9684118" y="3620721"/>
            <a:ext cx="0" cy="4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3" idx="3"/>
          </p:cNvCxnSpPr>
          <p:nvPr/>
        </p:nvCxnSpPr>
        <p:spPr>
          <a:xfrm flipH="1">
            <a:off x="9454896" y="2535936"/>
            <a:ext cx="991372" cy="707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15" idx="1"/>
          </p:cNvCxnSpPr>
          <p:nvPr/>
        </p:nvCxnSpPr>
        <p:spPr>
          <a:xfrm>
            <a:off x="10440538" y="2601732"/>
            <a:ext cx="8006" cy="4462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12" idx="1"/>
          </p:cNvCxnSpPr>
          <p:nvPr/>
        </p:nvCxnSpPr>
        <p:spPr>
          <a:xfrm rot="16200000" flipH="1">
            <a:off x="9307379" y="4046531"/>
            <a:ext cx="1060704" cy="30722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Isosceles Triangle 80"/>
          <p:cNvSpPr/>
          <p:nvPr/>
        </p:nvSpPr>
        <p:spPr>
          <a:xfrm>
            <a:off x="9991344" y="4156979"/>
            <a:ext cx="365760" cy="3901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endCxn id="19" idx="0"/>
          </p:cNvCxnSpPr>
          <p:nvPr/>
        </p:nvCxnSpPr>
        <p:spPr>
          <a:xfrm>
            <a:off x="1478239" y="-2422"/>
            <a:ext cx="167681" cy="892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542787" y="408925"/>
            <a:ext cx="516052" cy="3067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0800000" flipV="1">
            <a:off x="-96145" y="219464"/>
            <a:ext cx="1609963" cy="4674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323130" y="670560"/>
            <a:ext cx="123837" cy="5181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0787494" y="3534836"/>
            <a:ext cx="1313238" cy="1847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2" idx="3"/>
          </p:cNvCxnSpPr>
          <p:nvPr/>
        </p:nvCxnSpPr>
        <p:spPr>
          <a:xfrm flipV="1">
            <a:off x="10357104" y="4516890"/>
            <a:ext cx="1106596" cy="2136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4" idx="2"/>
          </p:cNvCxnSpPr>
          <p:nvPr/>
        </p:nvCxnSpPr>
        <p:spPr>
          <a:xfrm rot="16200000" flipH="1">
            <a:off x="9961132" y="3187940"/>
            <a:ext cx="676121" cy="3273552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13" idx="2"/>
          </p:cNvCxnSpPr>
          <p:nvPr/>
        </p:nvCxnSpPr>
        <p:spPr>
          <a:xfrm rot="16200000" flipH="1">
            <a:off x="9891735" y="2836713"/>
            <a:ext cx="664506" cy="1903944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2432248" y="2643890"/>
            <a:ext cx="270013" cy="238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2603958" y="2256378"/>
            <a:ext cx="100249" cy="3632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48971" y="3268314"/>
            <a:ext cx="44359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KEY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R=reclamation center</a:t>
            </a:r>
          </a:p>
          <a:p>
            <a:r>
              <a:rPr lang="en-US" sz="3600" dirty="0" smtClean="0"/>
              <a:t>T=treatment center</a:t>
            </a:r>
          </a:p>
          <a:p>
            <a:r>
              <a:rPr lang="en-US" sz="3600" dirty="0" smtClean="0"/>
              <a:t>W=water tower</a:t>
            </a:r>
          </a:p>
          <a:p>
            <a:r>
              <a:rPr lang="en-US" sz="3600" dirty="0" smtClean="0">
                <a:solidFill>
                  <a:sysClr val="windowText" lastClr="000000"/>
                </a:solidFill>
              </a:rPr>
              <a:t>___ = dirty/used water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___ </a:t>
            </a:r>
            <a:r>
              <a:rPr lang="en-US" sz="3600" dirty="0" smtClean="0"/>
              <a:t>= clean water</a:t>
            </a:r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5240800" y="69731"/>
            <a:ext cx="218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UPSTREAM</a:t>
            </a:r>
            <a:endParaRPr lang="en-US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8173523" y="6310591"/>
            <a:ext cx="218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DOWNSTREAM</a:t>
            </a:r>
            <a:endParaRPr lang="en-US" b="1" dirty="0"/>
          </a:p>
        </p:txBody>
      </p:sp>
      <p:cxnSp>
        <p:nvCxnSpPr>
          <p:cNvPr id="141" name="Straight Arrow Connector 140"/>
          <p:cNvCxnSpPr>
            <a:endCxn id="4" idx="1"/>
          </p:cNvCxnSpPr>
          <p:nvPr/>
        </p:nvCxnSpPr>
        <p:spPr>
          <a:xfrm>
            <a:off x="668608" y="700575"/>
            <a:ext cx="184832" cy="1833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1513818" y="69731"/>
            <a:ext cx="134489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830793" y="-112144"/>
            <a:ext cx="196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From “T”</a:t>
            </a:r>
            <a:endParaRPr lang="en-US" sz="28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11009379" y="5495316"/>
            <a:ext cx="196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“R”</a:t>
            </a:r>
            <a:endParaRPr lang="en-US" sz="2800" b="1" dirty="0"/>
          </a:p>
        </p:txBody>
      </p:sp>
      <p:cxnSp>
        <p:nvCxnSpPr>
          <p:cNvPr id="149" name="Straight Arrow Connector 148"/>
          <p:cNvCxnSpPr/>
          <p:nvPr/>
        </p:nvCxnSpPr>
        <p:spPr>
          <a:xfrm flipH="1">
            <a:off x="11430382" y="5217541"/>
            <a:ext cx="505587" cy="403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64" y="117693"/>
            <a:ext cx="1183843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/>
              <a:t>Reclaming</a:t>
            </a:r>
            <a:r>
              <a:rPr lang="en-US" sz="3200" b="1" u="sng" dirty="0" smtClean="0"/>
              <a:t>/Reusing Water:</a:t>
            </a:r>
          </a:p>
          <a:p>
            <a:pPr algn="ctr"/>
            <a:endParaRPr lang="en-US" sz="3200" b="1" u="sng" dirty="0" smtClean="0"/>
          </a:p>
          <a:p>
            <a:r>
              <a:rPr lang="en-US" sz="3200" dirty="0" smtClean="0"/>
              <a:t>Water flows </a:t>
            </a:r>
            <a:r>
              <a:rPr lang="en-US" sz="3200" b="1" u="sng" dirty="0" smtClean="0"/>
              <a:t>downstream</a:t>
            </a:r>
            <a:r>
              <a:rPr lang="en-US" sz="3200" dirty="0" smtClean="0"/>
              <a:t> (towards the </a:t>
            </a:r>
            <a:r>
              <a:rPr lang="en-US" sz="3200" b="1" u="sng" dirty="0" smtClean="0"/>
              <a:t>ocean</a:t>
            </a:r>
            <a:r>
              <a:rPr lang="en-US" sz="3200" dirty="0" smtClean="0"/>
              <a:t>). Houses and businesses have </a:t>
            </a:r>
            <a:r>
              <a:rPr lang="en-US" sz="3200" b="1" u="sng" dirty="0" smtClean="0"/>
              <a:t>separate</a:t>
            </a:r>
            <a:r>
              <a:rPr lang="en-US" sz="3200" dirty="0" smtClean="0"/>
              <a:t> pipes leading </a:t>
            </a:r>
            <a:r>
              <a:rPr lang="en-US" sz="3200" b="1" u="sng" dirty="0" smtClean="0"/>
              <a:t>to/away from </a:t>
            </a:r>
            <a:r>
              <a:rPr lang="en-US" sz="3200" dirty="0" smtClean="0"/>
              <a:t>them. A </a:t>
            </a:r>
            <a:r>
              <a:rPr lang="en-US" sz="3200" b="1" u="sng" dirty="0" smtClean="0"/>
              <a:t>water</a:t>
            </a:r>
            <a:r>
              <a:rPr lang="en-US" sz="3200" dirty="0" smtClean="0"/>
              <a:t> line takes </a:t>
            </a:r>
            <a:r>
              <a:rPr lang="en-US" sz="3200" b="1" u="sng" dirty="0" smtClean="0"/>
              <a:t>clean</a:t>
            </a:r>
            <a:r>
              <a:rPr lang="en-US" sz="3200" dirty="0" smtClean="0"/>
              <a:t> water </a:t>
            </a:r>
            <a:r>
              <a:rPr lang="en-US" sz="3200" b="1" u="sng" dirty="0" smtClean="0"/>
              <a:t>towards</a:t>
            </a:r>
            <a:r>
              <a:rPr lang="en-US" sz="3200" dirty="0" smtClean="0"/>
              <a:t> the house/business. A </a:t>
            </a:r>
            <a:r>
              <a:rPr lang="en-US" sz="3200" b="1" u="sng" dirty="0" smtClean="0"/>
              <a:t>sewer</a:t>
            </a:r>
            <a:r>
              <a:rPr lang="en-US" sz="3200" dirty="0" smtClean="0"/>
              <a:t> line takes the </a:t>
            </a:r>
            <a:r>
              <a:rPr lang="en-US" sz="3200" b="1" u="sng" dirty="0" smtClean="0"/>
              <a:t>dirty/used</a:t>
            </a:r>
            <a:r>
              <a:rPr lang="en-US" sz="3200" dirty="0" smtClean="0"/>
              <a:t> water </a:t>
            </a:r>
            <a:r>
              <a:rPr lang="en-US" sz="3200" b="1" u="sng" dirty="0" smtClean="0"/>
              <a:t>away</a:t>
            </a:r>
            <a:r>
              <a:rPr lang="en-US" sz="3200" dirty="0" smtClean="0"/>
              <a:t> from the house/business which eventually </a:t>
            </a:r>
            <a:r>
              <a:rPr lang="en-US" sz="3200" b="1" u="sng" dirty="0" smtClean="0"/>
              <a:t>connects</a:t>
            </a:r>
            <a:r>
              <a:rPr lang="en-US" sz="3200" dirty="0" smtClean="0"/>
              <a:t> to a </a:t>
            </a:r>
            <a:r>
              <a:rPr lang="en-US" sz="3200" b="1" u="sng" dirty="0" smtClean="0"/>
              <a:t>water reclamation center</a:t>
            </a:r>
            <a:r>
              <a:rPr lang="en-US" sz="3200" dirty="0" smtClean="0"/>
              <a:t>. </a:t>
            </a:r>
          </a:p>
          <a:p>
            <a:endParaRPr lang="en-US" sz="3200" dirty="0"/>
          </a:p>
          <a:p>
            <a:r>
              <a:rPr lang="en-US" sz="3200" dirty="0" smtClean="0"/>
              <a:t>In the </a:t>
            </a:r>
            <a:r>
              <a:rPr lang="en-US" sz="3200" b="1" u="sng" dirty="0" smtClean="0"/>
              <a:t>reclamation center</a:t>
            </a:r>
            <a:r>
              <a:rPr lang="en-US" sz="3200" dirty="0" smtClean="0"/>
              <a:t>, the water is </a:t>
            </a:r>
            <a:r>
              <a:rPr lang="en-US" sz="3200" b="1" u="sng" dirty="0" smtClean="0"/>
              <a:t>cleaned</a:t>
            </a:r>
            <a:r>
              <a:rPr lang="en-US" sz="3200" dirty="0" smtClean="0"/>
              <a:t> and then </a:t>
            </a:r>
            <a:r>
              <a:rPr lang="en-US" sz="3200" b="1" u="sng" dirty="0" smtClean="0"/>
              <a:t>released</a:t>
            </a:r>
            <a:r>
              <a:rPr lang="en-US" sz="3200" dirty="0" smtClean="0"/>
              <a:t> back into the </a:t>
            </a:r>
            <a:r>
              <a:rPr lang="en-US" sz="3200" b="1" u="sng" dirty="0" smtClean="0"/>
              <a:t>river</a:t>
            </a:r>
            <a:r>
              <a:rPr lang="en-US" sz="3200" dirty="0" smtClean="0"/>
              <a:t>. The water goes through  different cleaning processes before being released back into the river. The water flows through </a:t>
            </a:r>
            <a:r>
              <a:rPr lang="en-US" sz="3200" b="1" u="sng" dirty="0" smtClean="0"/>
              <a:t>mixers/</a:t>
            </a:r>
            <a:r>
              <a:rPr lang="en-US" sz="3200" b="1" u="sng" dirty="0" err="1" smtClean="0"/>
              <a:t>clumpers</a:t>
            </a:r>
            <a:r>
              <a:rPr lang="en-US" sz="3200" dirty="0" smtClean="0"/>
              <a:t>, </a:t>
            </a:r>
            <a:r>
              <a:rPr lang="en-US" sz="3200" b="1" u="sng" dirty="0" smtClean="0"/>
              <a:t>clarifying pools</a:t>
            </a:r>
            <a:r>
              <a:rPr lang="en-US" sz="3200" dirty="0" smtClean="0"/>
              <a:t> and </a:t>
            </a:r>
            <a:r>
              <a:rPr lang="en-US" sz="3200" b="1" u="sng" dirty="0" smtClean="0"/>
              <a:t>filters</a:t>
            </a:r>
            <a:r>
              <a:rPr lang="en-US" sz="3200" dirty="0" smtClean="0"/>
              <a:t>. Prior to being released back into the river, organisms are </a:t>
            </a:r>
            <a:r>
              <a:rPr lang="en-US" sz="3200" b="1" u="sng" dirty="0" smtClean="0"/>
              <a:t>sterilized</a:t>
            </a:r>
            <a:r>
              <a:rPr lang="en-US" sz="3200" dirty="0" smtClean="0"/>
              <a:t> through </a:t>
            </a:r>
            <a:r>
              <a:rPr lang="en-US" sz="3200" b="1" u="sng" dirty="0" smtClean="0"/>
              <a:t>UV</a:t>
            </a:r>
            <a:r>
              <a:rPr lang="en-US" sz="3200" dirty="0" smtClean="0"/>
              <a:t> light.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64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528" y="156847"/>
            <a:ext cx="11423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Downstream</a:t>
            </a:r>
            <a:r>
              <a:rPr lang="en-US" sz="3200" dirty="0" smtClean="0"/>
              <a:t>, water </a:t>
            </a:r>
            <a:r>
              <a:rPr lang="en-US" sz="3200" b="1" u="sng" dirty="0" smtClean="0"/>
              <a:t>treatment</a:t>
            </a:r>
            <a:r>
              <a:rPr lang="en-US" sz="3200" dirty="0" smtClean="0"/>
              <a:t> plants pull water from the river. In a water treatment plant, the water is </a:t>
            </a:r>
            <a:r>
              <a:rPr lang="en-US" sz="3200" b="1" u="sng" dirty="0" smtClean="0"/>
              <a:t>cleaned</a:t>
            </a:r>
            <a:r>
              <a:rPr lang="en-US" sz="3200" dirty="0" smtClean="0"/>
              <a:t> again – </a:t>
            </a:r>
            <a:r>
              <a:rPr lang="en-US" sz="3200" b="1" u="sng" dirty="0" smtClean="0"/>
              <a:t>mixers/</a:t>
            </a:r>
            <a:r>
              <a:rPr lang="en-US" sz="3200" b="1" u="sng" dirty="0" err="1" smtClean="0"/>
              <a:t>clumpers</a:t>
            </a:r>
            <a:r>
              <a:rPr lang="en-US" sz="3200" b="1" u="sng" dirty="0" smtClean="0"/>
              <a:t>, clarifying pools, </a:t>
            </a:r>
            <a:r>
              <a:rPr lang="en-US" sz="3200" dirty="0" smtClean="0"/>
              <a:t>and</a:t>
            </a:r>
            <a:r>
              <a:rPr lang="en-US" sz="3200" b="1" u="sng" dirty="0" smtClean="0"/>
              <a:t> filters. </a:t>
            </a:r>
            <a:r>
              <a:rPr lang="en-US" sz="3200" dirty="0" smtClean="0"/>
              <a:t>Before the water is released for consumption/use, </a:t>
            </a:r>
            <a:r>
              <a:rPr lang="en-US" sz="3200" b="1" u="sng" dirty="0" smtClean="0"/>
              <a:t>chemicals</a:t>
            </a:r>
            <a:r>
              <a:rPr lang="en-US" sz="3200" dirty="0" smtClean="0"/>
              <a:t> are added to the water (</a:t>
            </a:r>
            <a:r>
              <a:rPr lang="en-US" sz="3200" b="1" u="sng" dirty="0" smtClean="0"/>
              <a:t>chlorine </a:t>
            </a:r>
            <a:r>
              <a:rPr lang="en-US" sz="3200" dirty="0" smtClean="0"/>
              <a:t>and </a:t>
            </a:r>
            <a:r>
              <a:rPr lang="en-US" sz="3200" b="1" u="sng" dirty="0" smtClean="0"/>
              <a:t>fluorine </a:t>
            </a:r>
            <a:r>
              <a:rPr lang="en-US" sz="3200" dirty="0" smtClean="0"/>
              <a:t>– both in the </a:t>
            </a:r>
            <a:r>
              <a:rPr lang="en-US" sz="3200" b="1" u="sng" dirty="0" smtClean="0"/>
              <a:t>Halogen Family </a:t>
            </a:r>
            <a:r>
              <a:rPr lang="en-US" sz="3200" dirty="0" smtClean="0"/>
              <a:t>on the </a:t>
            </a:r>
            <a:r>
              <a:rPr lang="en-US" sz="3200" b="1" u="sng" dirty="0" smtClean="0"/>
              <a:t>periodic table</a:t>
            </a:r>
            <a:r>
              <a:rPr lang="en-US" sz="3200" dirty="0" smtClean="0"/>
              <a:t>) to kill any remaining organism and make the water safe for use (</a:t>
            </a:r>
            <a:r>
              <a:rPr lang="en-US" sz="3200" b="1" u="sng" dirty="0" smtClean="0"/>
              <a:t>potable</a:t>
            </a:r>
            <a:r>
              <a:rPr lang="en-US" sz="3200" dirty="0" smtClean="0"/>
              <a:t>). Water leaves the treatment plant where it is sent to </a:t>
            </a:r>
            <a:r>
              <a:rPr lang="en-US" sz="3200" b="1" u="sng" dirty="0" smtClean="0"/>
              <a:t>water towers </a:t>
            </a:r>
            <a:r>
              <a:rPr lang="en-US" sz="3200" dirty="0" smtClean="0"/>
              <a:t>which help </a:t>
            </a:r>
            <a:r>
              <a:rPr lang="en-US" sz="3200" b="1" u="sng" dirty="0" smtClean="0"/>
              <a:t>store</a:t>
            </a:r>
            <a:r>
              <a:rPr lang="en-US" sz="3200" dirty="0" smtClean="0"/>
              <a:t> the water and put </a:t>
            </a:r>
            <a:r>
              <a:rPr lang="en-US" sz="3200" b="1" u="sng" dirty="0" smtClean="0"/>
              <a:t>pressure</a:t>
            </a:r>
            <a:r>
              <a:rPr lang="en-US" sz="3200" dirty="0" smtClean="0"/>
              <a:t> in the water lines in order to </a:t>
            </a:r>
            <a:r>
              <a:rPr lang="en-US" sz="3200" b="1" u="sng" dirty="0" smtClean="0"/>
              <a:t>flow</a:t>
            </a:r>
            <a:r>
              <a:rPr lang="en-US" sz="3200" dirty="0" smtClean="0"/>
              <a:t> through the </a:t>
            </a:r>
            <a:r>
              <a:rPr lang="en-US" sz="3200" b="1" u="sng" dirty="0" smtClean="0"/>
              <a:t>faucets</a:t>
            </a:r>
            <a:r>
              <a:rPr lang="en-US" sz="3200" dirty="0" smtClean="0"/>
              <a:t> (against gravity). </a:t>
            </a:r>
          </a:p>
        </p:txBody>
      </p:sp>
    </p:spTree>
    <p:extLst>
      <p:ext uri="{BB962C8B-B14F-4D97-AF65-F5344CB8AC3E}">
        <p14:creationId xmlns:p14="http://schemas.microsoft.com/office/powerpoint/2010/main" val="6023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16" y="221324"/>
            <a:ext cx="51572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err="1" smtClean="0"/>
              <a:t>Reclaming</a:t>
            </a:r>
            <a:r>
              <a:rPr lang="en-US" sz="1400" b="1" u="sng" dirty="0" smtClean="0"/>
              <a:t>/Reusing Water:</a:t>
            </a:r>
          </a:p>
          <a:p>
            <a:pPr algn="ctr"/>
            <a:endParaRPr lang="en-US" sz="1400" b="1" u="sng" dirty="0" smtClean="0"/>
          </a:p>
          <a:p>
            <a:r>
              <a:rPr lang="en-US" sz="1400" dirty="0" smtClean="0"/>
              <a:t>Water flows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(towards the_________). Houses and businesses have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pipes leading </a:t>
            </a:r>
            <a:r>
              <a:rPr lang="en-US" sz="1400" b="1" u="sng" dirty="0" smtClean="0"/>
              <a:t>_____________</a:t>
            </a:r>
            <a:r>
              <a:rPr lang="en-US" sz="1400" dirty="0" smtClean="0"/>
              <a:t>them. A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 line takes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 water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the house/business. A </a:t>
            </a:r>
            <a:r>
              <a:rPr lang="en-US" sz="1400" b="1" u="sng" dirty="0" smtClean="0"/>
              <a:t>_________</a:t>
            </a:r>
            <a:r>
              <a:rPr lang="en-US" sz="1400" dirty="0" smtClean="0"/>
              <a:t> line takes the </a:t>
            </a:r>
            <a:r>
              <a:rPr lang="en-US" sz="1400" b="1" u="sng" dirty="0" smtClean="0"/>
              <a:t>______________</a:t>
            </a:r>
            <a:r>
              <a:rPr lang="en-US" sz="1400" dirty="0" smtClean="0"/>
              <a:t> water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 from the house/business which eventually </a:t>
            </a:r>
            <a:r>
              <a:rPr lang="en-US" sz="1400" b="1" u="sng" dirty="0" smtClean="0"/>
              <a:t>______________</a:t>
            </a:r>
            <a:r>
              <a:rPr lang="en-US" sz="1400" dirty="0" smtClean="0"/>
              <a:t>to a ________________ ____________________. </a:t>
            </a:r>
          </a:p>
          <a:p>
            <a:endParaRPr lang="en-US" sz="1400" dirty="0"/>
          </a:p>
          <a:p>
            <a:r>
              <a:rPr lang="en-US" sz="1400" dirty="0" smtClean="0"/>
              <a:t>In the ________________  __________the water is </a:t>
            </a:r>
            <a:r>
              <a:rPr lang="en-US" sz="1400" b="1" u="sng" dirty="0" smtClean="0"/>
              <a:t>__________</a:t>
            </a:r>
            <a:r>
              <a:rPr lang="en-US" sz="1400" dirty="0" smtClean="0"/>
              <a:t> and then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back into the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. The water goes through  different cleaning processes before being released back into the river. The water flows through </a:t>
            </a:r>
            <a:r>
              <a:rPr lang="en-US" sz="1400" b="1" u="sng" dirty="0" smtClean="0"/>
              <a:t>_________________</a:t>
            </a:r>
            <a:r>
              <a:rPr lang="en-US" sz="1400" dirty="0" smtClean="0"/>
              <a:t>, </a:t>
            </a:r>
            <a:r>
              <a:rPr lang="en-US" sz="1400" b="1" u="sng" dirty="0" smtClean="0"/>
              <a:t>_____________  ___________</a:t>
            </a:r>
            <a:r>
              <a:rPr lang="en-US" sz="1400" dirty="0" smtClean="0"/>
              <a:t>and 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. Prior to being released back into the river, organisms are </a:t>
            </a:r>
            <a:r>
              <a:rPr lang="en-US" sz="1400" b="1" u="sng" dirty="0" smtClean="0"/>
              <a:t>_____________</a:t>
            </a:r>
            <a:r>
              <a:rPr lang="en-US" sz="1400" dirty="0" smtClean="0"/>
              <a:t> through </a:t>
            </a:r>
            <a:r>
              <a:rPr lang="en-US" sz="1400" b="1" u="sng" dirty="0" smtClean="0"/>
              <a:t>______</a:t>
            </a:r>
            <a:r>
              <a:rPr lang="en-US" sz="1400" dirty="0" smtClean="0"/>
              <a:t> light. </a:t>
            </a:r>
          </a:p>
          <a:p>
            <a:endParaRPr lang="en-US" sz="1400" dirty="0"/>
          </a:p>
          <a:p>
            <a:r>
              <a:rPr lang="en-US" sz="1400" b="1" u="sng" dirty="0" smtClean="0"/>
              <a:t>_______________</a:t>
            </a:r>
            <a:r>
              <a:rPr lang="en-US" sz="1400" dirty="0" smtClean="0"/>
              <a:t>, water </a:t>
            </a:r>
            <a:r>
              <a:rPr lang="en-US" sz="1400" b="1" u="sng" dirty="0" smtClean="0"/>
              <a:t>_____________</a:t>
            </a:r>
            <a:r>
              <a:rPr lang="en-US" sz="1400" dirty="0" smtClean="0"/>
              <a:t> plants pull water from the river. In a water treatment plant, the water is 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 again – </a:t>
            </a:r>
            <a:r>
              <a:rPr lang="en-US" sz="1400" b="1" u="sng" dirty="0" smtClean="0"/>
              <a:t>__________________,</a:t>
            </a:r>
            <a:r>
              <a:rPr lang="en-US" sz="1400" dirty="0" smtClean="0"/>
              <a:t> </a:t>
            </a:r>
            <a:r>
              <a:rPr lang="en-US" sz="1400" b="1" u="sng" dirty="0" smtClean="0"/>
              <a:t> ___________ </a:t>
            </a:r>
            <a:r>
              <a:rPr lang="en-US" sz="1400" dirty="0" smtClean="0"/>
              <a:t> _______,</a:t>
            </a:r>
            <a:r>
              <a:rPr lang="en-US" sz="1400" b="1" u="sng" dirty="0" smtClean="0"/>
              <a:t> </a:t>
            </a:r>
            <a:r>
              <a:rPr lang="en-US" sz="1400" dirty="0" smtClean="0"/>
              <a:t>and</a:t>
            </a:r>
            <a:r>
              <a:rPr lang="en-US" sz="1400" b="1" u="sng" dirty="0" smtClean="0"/>
              <a:t> </a:t>
            </a:r>
            <a:r>
              <a:rPr lang="en-US" sz="1400" dirty="0" smtClean="0"/>
              <a:t>_________</a:t>
            </a:r>
            <a:r>
              <a:rPr lang="en-US" sz="1400" b="1" u="sng" dirty="0" smtClean="0"/>
              <a:t>. </a:t>
            </a:r>
            <a:r>
              <a:rPr lang="en-US" sz="1400" dirty="0" smtClean="0"/>
              <a:t>Before the water is released for consumption/use, </a:t>
            </a:r>
            <a:r>
              <a:rPr lang="en-US" sz="1400" b="1" u="sng" dirty="0" smtClean="0"/>
              <a:t>__________</a:t>
            </a:r>
            <a:r>
              <a:rPr lang="en-US" sz="1400" dirty="0" smtClean="0"/>
              <a:t> are added to the water (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and </a:t>
            </a:r>
            <a:r>
              <a:rPr lang="en-US" sz="1400" b="1" u="sng" dirty="0" smtClean="0"/>
              <a:t>____________ </a:t>
            </a:r>
            <a:r>
              <a:rPr lang="en-US" sz="1400" dirty="0" smtClean="0"/>
              <a:t>– both in the </a:t>
            </a:r>
            <a:r>
              <a:rPr lang="en-US" sz="1400" b="1" u="sng" dirty="0" smtClean="0"/>
              <a:t>_________ __</a:t>
            </a:r>
            <a:r>
              <a:rPr lang="en-US" sz="1400" dirty="0" smtClean="0"/>
              <a:t> _________on the </a:t>
            </a:r>
            <a:r>
              <a:rPr lang="en-US" sz="1400" b="1" u="sng" dirty="0" smtClean="0"/>
              <a:t>_________ </a:t>
            </a:r>
            <a:r>
              <a:rPr lang="en-US" sz="1400" dirty="0" smtClean="0"/>
              <a:t> ________) to kill any remaining organism and make the water safe for use (</a:t>
            </a:r>
            <a:r>
              <a:rPr lang="en-US" sz="1400" b="1" u="sng" dirty="0" smtClean="0"/>
              <a:t>_________</a:t>
            </a:r>
            <a:r>
              <a:rPr lang="en-US" sz="1400" dirty="0" smtClean="0"/>
              <a:t>). Water leaves the treatment plant where it is sent to </a:t>
            </a:r>
            <a:r>
              <a:rPr lang="en-US" sz="1400" b="1" u="sng" dirty="0" smtClean="0"/>
              <a:t>_______ </a:t>
            </a:r>
            <a:r>
              <a:rPr lang="en-US" sz="1400" dirty="0" smtClean="0"/>
              <a:t> __________which help </a:t>
            </a:r>
            <a:r>
              <a:rPr lang="en-US" sz="1400" b="1" u="sng" dirty="0" smtClean="0"/>
              <a:t>_______</a:t>
            </a:r>
            <a:r>
              <a:rPr lang="en-US" sz="1400" dirty="0" smtClean="0"/>
              <a:t> the water and put 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in the water lines in order to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through the </a:t>
            </a:r>
            <a:r>
              <a:rPr lang="en-US" sz="1400" b="1" u="sng" dirty="0" smtClean="0"/>
              <a:t>__________</a:t>
            </a:r>
            <a:r>
              <a:rPr lang="en-US" sz="1400" dirty="0" smtClean="0"/>
              <a:t> (against gravity). 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382512" y="221325"/>
            <a:ext cx="51572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err="1" smtClean="0"/>
              <a:t>Reclaming</a:t>
            </a:r>
            <a:r>
              <a:rPr lang="en-US" sz="1400" b="1" u="sng" dirty="0" smtClean="0"/>
              <a:t>/Reusing Water:</a:t>
            </a:r>
          </a:p>
          <a:p>
            <a:pPr algn="ctr"/>
            <a:endParaRPr lang="en-US" sz="1400" b="1" u="sng" dirty="0" smtClean="0"/>
          </a:p>
          <a:p>
            <a:r>
              <a:rPr lang="en-US" sz="1400" dirty="0" smtClean="0"/>
              <a:t>Water flows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(towards the_________). Houses and businesses have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pipes leading </a:t>
            </a:r>
            <a:r>
              <a:rPr lang="en-US" sz="1400" b="1" u="sng" dirty="0" smtClean="0"/>
              <a:t>_____________</a:t>
            </a:r>
            <a:r>
              <a:rPr lang="en-US" sz="1400" dirty="0" smtClean="0"/>
              <a:t>them. A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 line takes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 water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the house/business. A </a:t>
            </a:r>
            <a:r>
              <a:rPr lang="en-US" sz="1400" b="1" u="sng" dirty="0" smtClean="0"/>
              <a:t>_________</a:t>
            </a:r>
            <a:r>
              <a:rPr lang="en-US" sz="1400" dirty="0" smtClean="0"/>
              <a:t> line takes the </a:t>
            </a:r>
            <a:r>
              <a:rPr lang="en-US" sz="1400" b="1" u="sng" dirty="0" smtClean="0"/>
              <a:t>______________</a:t>
            </a:r>
            <a:r>
              <a:rPr lang="en-US" sz="1400" dirty="0" smtClean="0"/>
              <a:t> water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 from the house/business which eventually </a:t>
            </a:r>
            <a:r>
              <a:rPr lang="en-US" sz="1400" b="1" u="sng" dirty="0" smtClean="0"/>
              <a:t>______________</a:t>
            </a:r>
            <a:r>
              <a:rPr lang="en-US" sz="1400" dirty="0" smtClean="0"/>
              <a:t>to a ________________ ____________________. </a:t>
            </a:r>
          </a:p>
          <a:p>
            <a:endParaRPr lang="en-US" sz="1400" dirty="0"/>
          </a:p>
          <a:p>
            <a:r>
              <a:rPr lang="en-US" sz="1400" dirty="0" smtClean="0"/>
              <a:t>In the ________________  __________the water is </a:t>
            </a:r>
            <a:r>
              <a:rPr lang="en-US" sz="1400" b="1" u="sng" dirty="0" smtClean="0"/>
              <a:t>__________</a:t>
            </a:r>
            <a:r>
              <a:rPr lang="en-US" sz="1400" dirty="0" smtClean="0"/>
              <a:t> and then </a:t>
            </a:r>
            <a:r>
              <a:rPr lang="en-US" sz="1400" b="1" u="sng" dirty="0" smtClean="0"/>
              <a:t>____________</a:t>
            </a:r>
            <a:r>
              <a:rPr lang="en-US" sz="1400" dirty="0" smtClean="0"/>
              <a:t> back into the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. The water goes through  different cleaning processes before being released back into the river. The water flows through </a:t>
            </a:r>
            <a:r>
              <a:rPr lang="en-US" sz="1400" b="1" u="sng" dirty="0" smtClean="0"/>
              <a:t>_________________</a:t>
            </a:r>
            <a:r>
              <a:rPr lang="en-US" sz="1400" dirty="0" smtClean="0"/>
              <a:t>, </a:t>
            </a:r>
            <a:r>
              <a:rPr lang="en-US" sz="1400" b="1" u="sng" dirty="0" smtClean="0"/>
              <a:t>_____________  ___________</a:t>
            </a:r>
            <a:r>
              <a:rPr lang="en-US" sz="1400" dirty="0" smtClean="0"/>
              <a:t>and 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. Prior to being released back into the river, organisms are </a:t>
            </a:r>
            <a:r>
              <a:rPr lang="en-US" sz="1400" b="1" u="sng" dirty="0" smtClean="0"/>
              <a:t>_____________</a:t>
            </a:r>
            <a:r>
              <a:rPr lang="en-US" sz="1400" dirty="0" smtClean="0"/>
              <a:t> through </a:t>
            </a:r>
            <a:r>
              <a:rPr lang="en-US" sz="1400" b="1" u="sng" dirty="0" smtClean="0"/>
              <a:t>______</a:t>
            </a:r>
            <a:r>
              <a:rPr lang="en-US" sz="1400" dirty="0" smtClean="0"/>
              <a:t> light. </a:t>
            </a:r>
          </a:p>
          <a:p>
            <a:endParaRPr lang="en-US" sz="1400" dirty="0"/>
          </a:p>
          <a:p>
            <a:r>
              <a:rPr lang="en-US" sz="1400" b="1" u="sng" dirty="0" smtClean="0"/>
              <a:t>_______________</a:t>
            </a:r>
            <a:r>
              <a:rPr lang="en-US" sz="1400" dirty="0" smtClean="0"/>
              <a:t>, water </a:t>
            </a:r>
            <a:r>
              <a:rPr lang="en-US" sz="1400" b="1" u="sng" dirty="0" smtClean="0"/>
              <a:t>_____________</a:t>
            </a:r>
            <a:r>
              <a:rPr lang="en-US" sz="1400" dirty="0" smtClean="0"/>
              <a:t> plants pull water from the river. In a water treatment plant, the water is 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 again – </a:t>
            </a:r>
            <a:r>
              <a:rPr lang="en-US" sz="1400" b="1" u="sng" dirty="0" smtClean="0"/>
              <a:t>__________________,</a:t>
            </a:r>
            <a:r>
              <a:rPr lang="en-US" sz="1400" dirty="0" smtClean="0"/>
              <a:t> </a:t>
            </a:r>
            <a:r>
              <a:rPr lang="en-US" sz="1400" b="1" u="sng" dirty="0" smtClean="0"/>
              <a:t> ___________ </a:t>
            </a:r>
            <a:r>
              <a:rPr lang="en-US" sz="1400" dirty="0" smtClean="0"/>
              <a:t> _______,</a:t>
            </a:r>
            <a:r>
              <a:rPr lang="en-US" sz="1400" b="1" u="sng" dirty="0" smtClean="0"/>
              <a:t> </a:t>
            </a:r>
            <a:r>
              <a:rPr lang="en-US" sz="1400" dirty="0" smtClean="0"/>
              <a:t>and</a:t>
            </a:r>
            <a:r>
              <a:rPr lang="en-US" sz="1400" b="1" u="sng" dirty="0" smtClean="0"/>
              <a:t> </a:t>
            </a:r>
            <a:r>
              <a:rPr lang="en-US" sz="1400" dirty="0" smtClean="0"/>
              <a:t>_________</a:t>
            </a:r>
            <a:r>
              <a:rPr lang="en-US" sz="1400" b="1" u="sng" dirty="0" smtClean="0"/>
              <a:t>. </a:t>
            </a:r>
            <a:r>
              <a:rPr lang="en-US" sz="1400" dirty="0" smtClean="0"/>
              <a:t>Before the water is released for consumption/use, </a:t>
            </a:r>
            <a:r>
              <a:rPr lang="en-US" sz="1400" b="1" u="sng" dirty="0" smtClean="0"/>
              <a:t>__________</a:t>
            </a:r>
            <a:r>
              <a:rPr lang="en-US" sz="1400" dirty="0" smtClean="0"/>
              <a:t> are added to the water (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and </a:t>
            </a:r>
            <a:r>
              <a:rPr lang="en-US" sz="1400" b="1" u="sng" dirty="0" smtClean="0"/>
              <a:t>____________ </a:t>
            </a:r>
            <a:r>
              <a:rPr lang="en-US" sz="1400" dirty="0" smtClean="0"/>
              <a:t>– both in the </a:t>
            </a:r>
            <a:r>
              <a:rPr lang="en-US" sz="1400" b="1" u="sng" dirty="0" smtClean="0"/>
              <a:t>_________ __</a:t>
            </a:r>
            <a:r>
              <a:rPr lang="en-US" sz="1400" dirty="0" smtClean="0"/>
              <a:t> _________on the </a:t>
            </a:r>
            <a:r>
              <a:rPr lang="en-US" sz="1400" b="1" u="sng" dirty="0" smtClean="0"/>
              <a:t>_________ </a:t>
            </a:r>
            <a:r>
              <a:rPr lang="en-US" sz="1400" dirty="0" smtClean="0"/>
              <a:t> ________) to kill any remaining organism and make the water safe for use (</a:t>
            </a:r>
            <a:r>
              <a:rPr lang="en-US" sz="1400" b="1" u="sng" dirty="0" smtClean="0"/>
              <a:t>_________</a:t>
            </a:r>
            <a:r>
              <a:rPr lang="en-US" sz="1400" dirty="0" smtClean="0"/>
              <a:t>). Water leaves the treatment plant where it is sent to </a:t>
            </a:r>
            <a:r>
              <a:rPr lang="en-US" sz="1400" b="1" u="sng" dirty="0" smtClean="0"/>
              <a:t>_______ </a:t>
            </a:r>
            <a:r>
              <a:rPr lang="en-US" sz="1400" dirty="0" smtClean="0"/>
              <a:t> __________which help </a:t>
            </a:r>
            <a:r>
              <a:rPr lang="en-US" sz="1400" b="1" u="sng" dirty="0" smtClean="0"/>
              <a:t>_______</a:t>
            </a:r>
            <a:r>
              <a:rPr lang="en-US" sz="1400" dirty="0" smtClean="0"/>
              <a:t> the water and put </a:t>
            </a:r>
            <a:r>
              <a:rPr lang="en-US" sz="1400" b="1" u="sng" dirty="0" smtClean="0"/>
              <a:t>___________</a:t>
            </a:r>
            <a:r>
              <a:rPr lang="en-US" sz="1400" dirty="0" smtClean="0"/>
              <a:t>in the water lines in order to </a:t>
            </a:r>
            <a:r>
              <a:rPr lang="en-US" sz="1400" b="1" u="sng" dirty="0" smtClean="0"/>
              <a:t>________</a:t>
            </a:r>
            <a:r>
              <a:rPr lang="en-US" sz="1400" dirty="0" smtClean="0"/>
              <a:t>through the </a:t>
            </a:r>
            <a:r>
              <a:rPr lang="en-US" sz="1400" b="1" u="sng" dirty="0" smtClean="0"/>
              <a:t>__________</a:t>
            </a:r>
            <a:r>
              <a:rPr lang="en-US" sz="1400" dirty="0" smtClean="0"/>
              <a:t> (against gravity).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82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2992" y="117693"/>
            <a:ext cx="52852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err="1" smtClean="0"/>
              <a:t>Reclaming</a:t>
            </a:r>
            <a:r>
              <a:rPr lang="en-US" sz="1600" b="1" u="sng" dirty="0" smtClean="0"/>
              <a:t>/Reusing Water:</a:t>
            </a:r>
          </a:p>
          <a:p>
            <a:pPr algn="ctr"/>
            <a:endParaRPr lang="en-US" sz="1600" b="1" u="sng" dirty="0" smtClean="0"/>
          </a:p>
          <a:p>
            <a:r>
              <a:rPr lang="en-US" sz="1600" dirty="0" smtClean="0"/>
              <a:t>Water flows </a:t>
            </a:r>
            <a:r>
              <a:rPr lang="en-US" sz="1600" b="1" u="sng" dirty="0" smtClean="0"/>
              <a:t>downstream</a:t>
            </a:r>
            <a:r>
              <a:rPr lang="en-US" sz="1600" dirty="0" smtClean="0"/>
              <a:t> (towards the </a:t>
            </a:r>
            <a:r>
              <a:rPr lang="en-US" sz="1600" b="1" u="sng" dirty="0" smtClean="0"/>
              <a:t>ocean</a:t>
            </a:r>
            <a:r>
              <a:rPr lang="en-US" sz="1600" dirty="0" smtClean="0"/>
              <a:t>). Houses and businesses have </a:t>
            </a:r>
            <a:r>
              <a:rPr lang="en-US" sz="1600" b="1" u="sng" dirty="0" smtClean="0"/>
              <a:t>separate</a:t>
            </a:r>
            <a:r>
              <a:rPr lang="en-US" sz="1600" dirty="0" smtClean="0"/>
              <a:t> pipes leading </a:t>
            </a:r>
            <a:r>
              <a:rPr lang="en-US" sz="1600" b="1" u="sng" dirty="0" smtClean="0"/>
              <a:t>to/away from </a:t>
            </a:r>
            <a:r>
              <a:rPr lang="en-US" sz="1600" dirty="0" smtClean="0"/>
              <a:t>them. A </a:t>
            </a:r>
            <a:r>
              <a:rPr lang="en-US" sz="1600" b="1" u="sng" dirty="0" smtClean="0"/>
              <a:t>water</a:t>
            </a:r>
            <a:r>
              <a:rPr lang="en-US" sz="1600" dirty="0" smtClean="0"/>
              <a:t> line takes </a:t>
            </a:r>
            <a:r>
              <a:rPr lang="en-US" sz="1600" b="1" u="sng" dirty="0" smtClean="0"/>
              <a:t>clean</a:t>
            </a:r>
            <a:r>
              <a:rPr lang="en-US" sz="1600" dirty="0" smtClean="0"/>
              <a:t> water </a:t>
            </a:r>
            <a:r>
              <a:rPr lang="en-US" sz="1600" b="1" u="sng" dirty="0" smtClean="0"/>
              <a:t>towards</a:t>
            </a:r>
            <a:r>
              <a:rPr lang="en-US" sz="1600" dirty="0" smtClean="0"/>
              <a:t> the house/business. A </a:t>
            </a:r>
            <a:r>
              <a:rPr lang="en-US" sz="1600" b="1" u="sng" dirty="0" smtClean="0"/>
              <a:t>sewer</a:t>
            </a:r>
            <a:r>
              <a:rPr lang="en-US" sz="1600" dirty="0" smtClean="0"/>
              <a:t> line takes the </a:t>
            </a:r>
            <a:r>
              <a:rPr lang="en-US" sz="1600" b="1" u="sng" dirty="0" smtClean="0"/>
              <a:t>dirty/used</a:t>
            </a:r>
            <a:r>
              <a:rPr lang="en-US" sz="1600" dirty="0" smtClean="0"/>
              <a:t> water </a:t>
            </a:r>
            <a:r>
              <a:rPr lang="en-US" sz="1600" b="1" u="sng" dirty="0" smtClean="0"/>
              <a:t>away</a:t>
            </a:r>
            <a:r>
              <a:rPr lang="en-US" sz="1600" dirty="0" smtClean="0"/>
              <a:t> from the house/business which eventually </a:t>
            </a:r>
            <a:r>
              <a:rPr lang="en-US" sz="1600" b="1" u="sng" dirty="0" smtClean="0"/>
              <a:t>connects</a:t>
            </a:r>
            <a:r>
              <a:rPr lang="en-US" sz="1600" dirty="0" smtClean="0"/>
              <a:t> to a </a:t>
            </a:r>
            <a:r>
              <a:rPr lang="en-US" sz="1600" b="1" u="sng" dirty="0" smtClean="0"/>
              <a:t>water reclamation center</a:t>
            </a:r>
            <a:r>
              <a:rPr lang="en-US" sz="1600" dirty="0" smtClean="0"/>
              <a:t>. </a:t>
            </a:r>
          </a:p>
          <a:p>
            <a:endParaRPr lang="en-US" sz="1600" dirty="0"/>
          </a:p>
          <a:p>
            <a:r>
              <a:rPr lang="en-US" sz="1600" dirty="0" smtClean="0"/>
              <a:t>In the </a:t>
            </a:r>
            <a:r>
              <a:rPr lang="en-US" sz="1600" b="1" u="sng" dirty="0" smtClean="0"/>
              <a:t>reclamation center</a:t>
            </a:r>
            <a:r>
              <a:rPr lang="en-US" sz="1600" dirty="0" smtClean="0"/>
              <a:t>, the water is </a:t>
            </a:r>
            <a:r>
              <a:rPr lang="en-US" sz="1600" b="1" u="sng" dirty="0" smtClean="0"/>
              <a:t>cleaned</a:t>
            </a:r>
            <a:r>
              <a:rPr lang="en-US" sz="1600" dirty="0" smtClean="0"/>
              <a:t> and then </a:t>
            </a:r>
            <a:r>
              <a:rPr lang="en-US" sz="1600" b="1" u="sng" dirty="0" smtClean="0"/>
              <a:t>released</a:t>
            </a:r>
            <a:r>
              <a:rPr lang="en-US" sz="1600" dirty="0" smtClean="0"/>
              <a:t> back into the </a:t>
            </a:r>
            <a:r>
              <a:rPr lang="en-US" sz="1600" b="1" u="sng" dirty="0" smtClean="0"/>
              <a:t>river</a:t>
            </a:r>
            <a:r>
              <a:rPr lang="en-US" sz="1600" dirty="0" smtClean="0"/>
              <a:t>. The water goes through  different cleaning processes before being released back into the river. The water flows through </a:t>
            </a:r>
            <a:r>
              <a:rPr lang="en-US" sz="1600" b="1" u="sng" dirty="0" smtClean="0"/>
              <a:t>mixers/</a:t>
            </a:r>
            <a:r>
              <a:rPr lang="en-US" sz="1600" b="1" u="sng" dirty="0" err="1" smtClean="0"/>
              <a:t>clumpers</a:t>
            </a:r>
            <a:r>
              <a:rPr lang="en-US" sz="1600" dirty="0" smtClean="0"/>
              <a:t>, </a:t>
            </a:r>
            <a:r>
              <a:rPr lang="en-US" sz="1600" b="1" u="sng" dirty="0" smtClean="0"/>
              <a:t>clarifying pools</a:t>
            </a:r>
            <a:r>
              <a:rPr lang="en-US" sz="1600" dirty="0" smtClean="0"/>
              <a:t> and </a:t>
            </a:r>
            <a:r>
              <a:rPr lang="en-US" sz="1600" b="1" u="sng" dirty="0" smtClean="0"/>
              <a:t>filters</a:t>
            </a:r>
            <a:r>
              <a:rPr lang="en-US" sz="1600" dirty="0" smtClean="0"/>
              <a:t>. Prior to being released back into the river, organisms are </a:t>
            </a:r>
            <a:r>
              <a:rPr lang="en-US" sz="1600" b="1" u="sng" dirty="0" smtClean="0"/>
              <a:t>sterilized</a:t>
            </a:r>
            <a:r>
              <a:rPr lang="en-US" sz="1600" dirty="0" smtClean="0"/>
              <a:t> through </a:t>
            </a:r>
            <a:r>
              <a:rPr lang="en-US" sz="1600" b="1" u="sng" dirty="0" smtClean="0"/>
              <a:t>UV</a:t>
            </a:r>
            <a:r>
              <a:rPr lang="en-US" sz="1600" dirty="0" smtClean="0"/>
              <a:t> light. </a:t>
            </a:r>
          </a:p>
          <a:p>
            <a:endParaRPr lang="en-US" sz="1600" dirty="0"/>
          </a:p>
          <a:p>
            <a:r>
              <a:rPr lang="en-US" sz="1600" b="1" u="sng" dirty="0" smtClean="0"/>
              <a:t>Downstream</a:t>
            </a:r>
            <a:r>
              <a:rPr lang="en-US" sz="1600" dirty="0" smtClean="0"/>
              <a:t>, water </a:t>
            </a:r>
            <a:r>
              <a:rPr lang="en-US" sz="1600" b="1" u="sng" dirty="0" smtClean="0"/>
              <a:t>treatment</a:t>
            </a:r>
            <a:r>
              <a:rPr lang="en-US" sz="1600" dirty="0" smtClean="0"/>
              <a:t> plants pull water from the river. In a water treatment plant, the water is </a:t>
            </a:r>
            <a:r>
              <a:rPr lang="en-US" sz="1600" b="1" u="sng" dirty="0" smtClean="0"/>
              <a:t>cleaned</a:t>
            </a:r>
            <a:r>
              <a:rPr lang="en-US" sz="1600" dirty="0" smtClean="0"/>
              <a:t> again – </a:t>
            </a:r>
            <a:r>
              <a:rPr lang="en-US" sz="1600" b="1" u="sng" dirty="0" smtClean="0"/>
              <a:t>mixers/</a:t>
            </a:r>
            <a:r>
              <a:rPr lang="en-US" sz="1600" b="1" u="sng" dirty="0" err="1" smtClean="0"/>
              <a:t>clumpers</a:t>
            </a:r>
            <a:r>
              <a:rPr lang="en-US" sz="1600" b="1" u="sng" dirty="0" smtClean="0"/>
              <a:t>, clarifying pools, </a:t>
            </a:r>
            <a:r>
              <a:rPr lang="en-US" sz="1600" dirty="0" smtClean="0"/>
              <a:t>and</a:t>
            </a:r>
            <a:r>
              <a:rPr lang="en-US" sz="1600" b="1" u="sng" dirty="0" smtClean="0"/>
              <a:t> filters. </a:t>
            </a:r>
            <a:r>
              <a:rPr lang="en-US" sz="1600" dirty="0" smtClean="0"/>
              <a:t>Before the water is released for consumption/use, </a:t>
            </a:r>
            <a:r>
              <a:rPr lang="en-US" sz="1600" b="1" u="sng" dirty="0" smtClean="0"/>
              <a:t>chemicals</a:t>
            </a:r>
            <a:r>
              <a:rPr lang="en-US" sz="1600" dirty="0" smtClean="0"/>
              <a:t> are added to the water (</a:t>
            </a:r>
            <a:r>
              <a:rPr lang="en-US" sz="1600" b="1" u="sng" dirty="0" smtClean="0"/>
              <a:t>chlorine </a:t>
            </a:r>
            <a:r>
              <a:rPr lang="en-US" sz="1600" dirty="0" smtClean="0"/>
              <a:t>and </a:t>
            </a:r>
            <a:r>
              <a:rPr lang="en-US" sz="1600" b="1" u="sng" dirty="0" smtClean="0"/>
              <a:t>fluorine </a:t>
            </a:r>
            <a:r>
              <a:rPr lang="en-US" sz="1600" dirty="0" smtClean="0"/>
              <a:t>– both in the </a:t>
            </a:r>
            <a:r>
              <a:rPr lang="en-US" sz="1600" b="1" u="sng" dirty="0" smtClean="0"/>
              <a:t>Halogen Family </a:t>
            </a:r>
            <a:r>
              <a:rPr lang="en-US" sz="1600" dirty="0" smtClean="0"/>
              <a:t>on the </a:t>
            </a:r>
            <a:r>
              <a:rPr lang="en-US" sz="1600" b="1" u="sng" dirty="0" smtClean="0"/>
              <a:t>periodic table</a:t>
            </a:r>
            <a:r>
              <a:rPr lang="en-US" sz="1600" dirty="0" smtClean="0"/>
              <a:t>) to kill any remaining organism and make the water safe for use (</a:t>
            </a:r>
            <a:r>
              <a:rPr lang="en-US" sz="1600" b="1" u="sng" dirty="0" smtClean="0"/>
              <a:t>potable</a:t>
            </a:r>
            <a:r>
              <a:rPr lang="en-US" sz="1600" dirty="0" smtClean="0"/>
              <a:t>). Water leaves the treatment plant where it is sent to </a:t>
            </a:r>
            <a:r>
              <a:rPr lang="en-US" sz="1600" b="1" u="sng" dirty="0" smtClean="0"/>
              <a:t>water towers </a:t>
            </a:r>
            <a:r>
              <a:rPr lang="en-US" sz="1600" dirty="0" smtClean="0"/>
              <a:t>which help </a:t>
            </a:r>
            <a:r>
              <a:rPr lang="en-US" sz="1600" b="1" u="sng" dirty="0" smtClean="0"/>
              <a:t>store</a:t>
            </a:r>
            <a:r>
              <a:rPr lang="en-US" sz="1600" dirty="0" smtClean="0"/>
              <a:t> the water and put </a:t>
            </a:r>
            <a:r>
              <a:rPr lang="en-US" sz="1600" b="1" u="sng" dirty="0" smtClean="0"/>
              <a:t>pressure</a:t>
            </a:r>
            <a:r>
              <a:rPr lang="en-US" sz="1600" dirty="0" smtClean="0"/>
              <a:t> in the water lines in order to </a:t>
            </a:r>
            <a:r>
              <a:rPr lang="en-US" sz="1600" b="1" u="sng" dirty="0" smtClean="0"/>
              <a:t>flow</a:t>
            </a:r>
            <a:r>
              <a:rPr lang="en-US" sz="1600" dirty="0" smtClean="0"/>
              <a:t> through the </a:t>
            </a:r>
            <a:r>
              <a:rPr lang="en-US" sz="1600" b="1" u="sng" dirty="0" smtClean="0"/>
              <a:t>faucets</a:t>
            </a:r>
            <a:r>
              <a:rPr lang="en-US" sz="1600" dirty="0" smtClean="0"/>
              <a:t> (against gravity). </a:t>
            </a:r>
          </a:p>
          <a:p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01168" y="117693"/>
            <a:ext cx="52852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err="1" smtClean="0"/>
              <a:t>Reclaming</a:t>
            </a:r>
            <a:r>
              <a:rPr lang="en-US" sz="1600" b="1" u="sng" dirty="0" smtClean="0"/>
              <a:t>/Reusing Water:</a:t>
            </a:r>
          </a:p>
          <a:p>
            <a:pPr algn="ctr"/>
            <a:endParaRPr lang="en-US" sz="1600" b="1" u="sng" dirty="0" smtClean="0"/>
          </a:p>
          <a:p>
            <a:r>
              <a:rPr lang="en-US" sz="1600" dirty="0" smtClean="0"/>
              <a:t>Water flows </a:t>
            </a:r>
            <a:r>
              <a:rPr lang="en-US" sz="1600" b="1" u="sng" dirty="0" smtClean="0"/>
              <a:t>downstream</a:t>
            </a:r>
            <a:r>
              <a:rPr lang="en-US" sz="1600" dirty="0" smtClean="0"/>
              <a:t> (towards the </a:t>
            </a:r>
            <a:r>
              <a:rPr lang="en-US" sz="1600" b="1" u="sng" dirty="0" smtClean="0"/>
              <a:t>ocean</a:t>
            </a:r>
            <a:r>
              <a:rPr lang="en-US" sz="1600" dirty="0" smtClean="0"/>
              <a:t>). Houses and businesses have </a:t>
            </a:r>
            <a:r>
              <a:rPr lang="en-US" sz="1600" b="1" u="sng" dirty="0" smtClean="0"/>
              <a:t>separate</a:t>
            </a:r>
            <a:r>
              <a:rPr lang="en-US" sz="1600" dirty="0" smtClean="0"/>
              <a:t> pipes leading </a:t>
            </a:r>
            <a:r>
              <a:rPr lang="en-US" sz="1600" b="1" u="sng" dirty="0" smtClean="0"/>
              <a:t>to/away from </a:t>
            </a:r>
            <a:r>
              <a:rPr lang="en-US" sz="1600" dirty="0" smtClean="0"/>
              <a:t>them. A </a:t>
            </a:r>
            <a:r>
              <a:rPr lang="en-US" sz="1600" b="1" u="sng" dirty="0" smtClean="0"/>
              <a:t>water</a:t>
            </a:r>
            <a:r>
              <a:rPr lang="en-US" sz="1600" dirty="0" smtClean="0"/>
              <a:t> line takes </a:t>
            </a:r>
            <a:r>
              <a:rPr lang="en-US" sz="1600" b="1" u="sng" dirty="0" smtClean="0"/>
              <a:t>clean</a:t>
            </a:r>
            <a:r>
              <a:rPr lang="en-US" sz="1600" dirty="0" smtClean="0"/>
              <a:t> water </a:t>
            </a:r>
            <a:r>
              <a:rPr lang="en-US" sz="1600" b="1" u="sng" dirty="0" smtClean="0"/>
              <a:t>towards</a:t>
            </a:r>
            <a:r>
              <a:rPr lang="en-US" sz="1600" dirty="0" smtClean="0"/>
              <a:t> the house/business. A </a:t>
            </a:r>
            <a:r>
              <a:rPr lang="en-US" sz="1600" b="1" u="sng" dirty="0" smtClean="0"/>
              <a:t>sewer</a:t>
            </a:r>
            <a:r>
              <a:rPr lang="en-US" sz="1600" dirty="0" smtClean="0"/>
              <a:t> line takes the </a:t>
            </a:r>
            <a:r>
              <a:rPr lang="en-US" sz="1600" b="1" u="sng" dirty="0" smtClean="0"/>
              <a:t>dirty/used</a:t>
            </a:r>
            <a:r>
              <a:rPr lang="en-US" sz="1600" dirty="0" smtClean="0"/>
              <a:t> water </a:t>
            </a:r>
            <a:r>
              <a:rPr lang="en-US" sz="1600" b="1" u="sng" dirty="0" smtClean="0"/>
              <a:t>away</a:t>
            </a:r>
            <a:r>
              <a:rPr lang="en-US" sz="1600" dirty="0" smtClean="0"/>
              <a:t> from the house/business which eventually </a:t>
            </a:r>
            <a:r>
              <a:rPr lang="en-US" sz="1600" b="1" u="sng" dirty="0" smtClean="0"/>
              <a:t>connects</a:t>
            </a:r>
            <a:r>
              <a:rPr lang="en-US" sz="1600" dirty="0" smtClean="0"/>
              <a:t> to a </a:t>
            </a:r>
            <a:r>
              <a:rPr lang="en-US" sz="1600" b="1" u="sng" dirty="0" smtClean="0"/>
              <a:t>water reclamation center</a:t>
            </a:r>
            <a:r>
              <a:rPr lang="en-US" sz="1600" dirty="0" smtClean="0"/>
              <a:t>. </a:t>
            </a:r>
          </a:p>
          <a:p>
            <a:endParaRPr lang="en-US" sz="1600" dirty="0"/>
          </a:p>
          <a:p>
            <a:r>
              <a:rPr lang="en-US" sz="1600" dirty="0" smtClean="0"/>
              <a:t>In the </a:t>
            </a:r>
            <a:r>
              <a:rPr lang="en-US" sz="1600" b="1" u="sng" dirty="0" smtClean="0"/>
              <a:t>reclamation center</a:t>
            </a:r>
            <a:r>
              <a:rPr lang="en-US" sz="1600" dirty="0" smtClean="0"/>
              <a:t>, the water is </a:t>
            </a:r>
            <a:r>
              <a:rPr lang="en-US" sz="1600" b="1" u="sng" dirty="0" smtClean="0"/>
              <a:t>cleaned</a:t>
            </a:r>
            <a:r>
              <a:rPr lang="en-US" sz="1600" dirty="0" smtClean="0"/>
              <a:t> and then </a:t>
            </a:r>
            <a:r>
              <a:rPr lang="en-US" sz="1600" b="1" u="sng" dirty="0" smtClean="0"/>
              <a:t>released</a:t>
            </a:r>
            <a:r>
              <a:rPr lang="en-US" sz="1600" dirty="0" smtClean="0"/>
              <a:t> back into the </a:t>
            </a:r>
            <a:r>
              <a:rPr lang="en-US" sz="1600" b="1" u="sng" dirty="0" smtClean="0"/>
              <a:t>river</a:t>
            </a:r>
            <a:r>
              <a:rPr lang="en-US" sz="1600" dirty="0" smtClean="0"/>
              <a:t>. The water goes through  different cleaning processes before being released back into the river. The water flows through </a:t>
            </a:r>
            <a:r>
              <a:rPr lang="en-US" sz="1600" b="1" u="sng" dirty="0" smtClean="0"/>
              <a:t>mixers/</a:t>
            </a:r>
            <a:r>
              <a:rPr lang="en-US" sz="1600" b="1" u="sng" dirty="0" err="1" smtClean="0"/>
              <a:t>clumpers</a:t>
            </a:r>
            <a:r>
              <a:rPr lang="en-US" sz="1600" dirty="0" smtClean="0"/>
              <a:t>, </a:t>
            </a:r>
            <a:r>
              <a:rPr lang="en-US" sz="1600" b="1" u="sng" dirty="0" smtClean="0"/>
              <a:t>clarifying pools</a:t>
            </a:r>
            <a:r>
              <a:rPr lang="en-US" sz="1600" dirty="0" smtClean="0"/>
              <a:t> and </a:t>
            </a:r>
            <a:r>
              <a:rPr lang="en-US" sz="1600" b="1" u="sng" dirty="0" smtClean="0"/>
              <a:t>filters</a:t>
            </a:r>
            <a:r>
              <a:rPr lang="en-US" sz="1600" dirty="0" smtClean="0"/>
              <a:t>. Prior to being released back into the river, organisms are </a:t>
            </a:r>
            <a:r>
              <a:rPr lang="en-US" sz="1600" b="1" u="sng" dirty="0" smtClean="0"/>
              <a:t>sterilized</a:t>
            </a:r>
            <a:r>
              <a:rPr lang="en-US" sz="1600" dirty="0" smtClean="0"/>
              <a:t> through </a:t>
            </a:r>
            <a:r>
              <a:rPr lang="en-US" sz="1600" b="1" u="sng" dirty="0" smtClean="0"/>
              <a:t>UV</a:t>
            </a:r>
            <a:r>
              <a:rPr lang="en-US" sz="1600" dirty="0" smtClean="0"/>
              <a:t> light. </a:t>
            </a:r>
          </a:p>
          <a:p>
            <a:endParaRPr lang="en-US" sz="1600" dirty="0"/>
          </a:p>
          <a:p>
            <a:r>
              <a:rPr lang="en-US" sz="1600" b="1" u="sng" dirty="0" smtClean="0"/>
              <a:t>Downstream</a:t>
            </a:r>
            <a:r>
              <a:rPr lang="en-US" sz="1600" dirty="0" smtClean="0"/>
              <a:t>, water </a:t>
            </a:r>
            <a:r>
              <a:rPr lang="en-US" sz="1600" b="1" u="sng" dirty="0" smtClean="0"/>
              <a:t>treatment</a:t>
            </a:r>
            <a:r>
              <a:rPr lang="en-US" sz="1600" dirty="0" smtClean="0"/>
              <a:t> plants pull water from the river. In a water treatment plant, the water is </a:t>
            </a:r>
            <a:r>
              <a:rPr lang="en-US" sz="1600" b="1" u="sng" dirty="0" smtClean="0"/>
              <a:t>cleaned</a:t>
            </a:r>
            <a:r>
              <a:rPr lang="en-US" sz="1600" dirty="0" smtClean="0"/>
              <a:t> again – </a:t>
            </a:r>
            <a:r>
              <a:rPr lang="en-US" sz="1600" b="1" u="sng" dirty="0" smtClean="0"/>
              <a:t>mixers/</a:t>
            </a:r>
            <a:r>
              <a:rPr lang="en-US" sz="1600" b="1" u="sng" dirty="0" err="1" smtClean="0"/>
              <a:t>clumpers</a:t>
            </a:r>
            <a:r>
              <a:rPr lang="en-US" sz="1600" b="1" u="sng" dirty="0" smtClean="0"/>
              <a:t>, clarifying pools, </a:t>
            </a:r>
            <a:r>
              <a:rPr lang="en-US" sz="1600" dirty="0" smtClean="0"/>
              <a:t>and</a:t>
            </a:r>
            <a:r>
              <a:rPr lang="en-US" sz="1600" b="1" u="sng" dirty="0" smtClean="0"/>
              <a:t> filters. </a:t>
            </a:r>
            <a:r>
              <a:rPr lang="en-US" sz="1600" dirty="0" smtClean="0"/>
              <a:t>Before the water is released for consumption/use, </a:t>
            </a:r>
            <a:r>
              <a:rPr lang="en-US" sz="1600" b="1" u="sng" dirty="0" smtClean="0"/>
              <a:t>chemicals</a:t>
            </a:r>
            <a:r>
              <a:rPr lang="en-US" sz="1600" dirty="0" smtClean="0"/>
              <a:t> are added to the water (</a:t>
            </a:r>
            <a:r>
              <a:rPr lang="en-US" sz="1600" b="1" u="sng" dirty="0" smtClean="0"/>
              <a:t>chlorine </a:t>
            </a:r>
            <a:r>
              <a:rPr lang="en-US" sz="1600" dirty="0" smtClean="0"/>
              <a:t>and </a:t>
            </a:r>
            <a:r>
              <a:rPr lang="en-US" sz="1600" b="1" u="sng" dirty="0" smtClean="0"/>
              <a:t>fluorine </a:t>
            </a:r>
            <a:r>
              <a:rPr lang="en-US" sz="1600" dirty="0" smtClean="0"/>
              <a:t>– both in the </a:t>
            </a:r>
            <a:r>
              <a:rPr lang="en-US" sz="1600" b="1" u="sng" dirty="0" smtClean="0"/>
              <a:t>Halogen Family </a:t>
            </a:r>
            <a:r>
              <a:rPr lang="en-US" sz="1600" dirty="0" smtClean="0"/>
              <a:t>on the </a:t>
            </a:r>
            <a:r>
              <a:rPr lang="en-US" sz="1600" b="1" u="sng" dirty="0" smtClean="0"/>
              <a:t>periodic table</a:t>
            </a:r>
            <a:r>
              <a:rPr lang="en-US" sz="1600" dirty="0" smtClean="0"/>
              <a:t>) to kill any remaining organism and make the water safe for use (</a:t>
            </a:r>
            <a:r>
              <a:rPr lang="en-US" sz="1600" b="1" u="sng" dirty="0" smtClean="0"/>
              <a:t>potable</a:t>
            </a:r>
            <a:r>
              <a:rPr lang="en-US" sz="1600" dirty="0" smtClean="0"/>
              <a:t>). Water leaves the treatment plant where it is sent to </a:t>
            </a:r>
            <a:r>
              <a:rPr lang="en-US" sz="1600" b="1" u="sng" dirty="0" smtClean="0"/>
              <a:t>water towers </a:t>
            </a:r>
            <a:r>
              <a:rPr lang="en-US" sz="1600" dirty="0" smtClean="0"/>
              <a:t>which help </a:t>
            </a:r>
            <a:r>
              <a:rPr lang="en-US" sz="1600" b="1" u="sng" dirty="0" smtClean="0"/>
              <a:t>store</a:t>
            </a:r>
            <a:r>
              <a:rPr lang="en-US" sz="1600" dirty="0" smtClean="0"/>
              <a:t> the water and put </a:t>
            </a:r>
            <a:r>
              <a:rPr lang="en-US" sz="1600" b="1" u="sng" dirty="0" smtClean="0"/>
              <a:t>pressure</a:t>
            </a:r>
            <a:r>
              <a:rPr lang="en-US" sz="1600" dirty="0" smtClean="0"/>
              <a:t> in the water lines in order to </a:t>
            </a:r>
            <a:r>
              <a:rPr lang="en-US" sz="1600" b="1" u="sng" dirty="0" smtClean="0"/>
              <a:t>flow</a:t>
            </a:r>
            <a:r>
              <a:rPr lang="en-US" sz="1600" dirty="0" smtClean="0"/>
              <a:t> through the </a:t>
            </a:r>
            <a:r>
              <a:rPr lang="en-US" sz="1600" b="1" u="sng" dirty="0" smtClean="0"/>
              <a:t>faucets</a:t>
            </a:r>
            <a:r>
              <a:rPr lang="en-US" sz="1600" dirty="0" smtClean="0"/>
              <a:t> (against gravity).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360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1104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skoennecke</dc:creator>
  <cp:lastModifiedBy>inwosu</cp:lastModifiedBy>
  <cp:revision>13</cp:revision>
  <cp:lastPrinted>2015-03-05T18:11:12Z</cp:lastPrinted>
  <dcterms:created xsi:type="dcterms:W3CDTF">2015-03-05T17:03:46Z</dcterms:created>
  <dcterms:modified xsi:type="dcterms:W3CDTF">2015-10-05T19:21:29Z</dcterms:modified>
</cp:coreProperties>
</file>