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133"/>
    <a:srgbClr val="14E1FF"/>
    <a:srgbClr val="1AF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dirty="0"/>
              <a:t>Water on Earth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2407407407407399E-2"/>
          <c:y val="0.19529965225080301"/>
          <c:w val="0.83421624380285797"/>
          <c:h val="0.8018943150883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Water on Earth</c:v>
                </c:pt>
              </c:strCache>
            </c:strRef>
          </c:tx>
          <c:dPt>
            <c:idx val="0"/>
            <c:bubble3D val="0"/>
            <c:spPr>
              <a:solidFill>
                <a:srgbClr val="14E1FF"/>
              </a:solidFill>
            </c:spPr>
          </c:dPt>
          <c:dPt>
            <c:idx val="1"/>
            <c:bubble3D val="0"/>
            <c:spPr>
              <a:solidFill>
                <a:srgbClr val="10A133"/>
              </a:solidFill>
              <a:effectLst>
                <a:outerShdw blurRad="40000" dist="23000" dir="5400000" rotWithShape="0">
                  <a:schemeClr val="accent1">
                    <a:alpha val="35000"/>
                  </a:schemeClr>
                </a:outerShdw>
              </a:effectLst>
            </c:spPr>
          </c:dPt>
          <c:dLbls>
            <c:dLbl>
              <c:idx val="0"/>
              <c:layout>
                <c:manualLayout>
                  <c:x val="0.16649239643871"/>
                  <c:y val="-0.52574511922917699"/>
                </c:manualLayout>
              </c:layout>
              <c:tx>
                <c:rich>
                  <a:bodyPr/>
                  <a:lstStyle/>
                  <a:p>
                    <a:r>
                      <a:rPr lang="en-US" sz="3600" b="1" dirty="0"/>
                      <a:t>71%</a:t>
                    </a:r>
                    <a:endParaRPr lang="en-US" sz="2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3997278118013E-2"/>
                  <c:y val="-3.1071840401700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Land</c:v>
                </c:pt>
                <c:pt idx="1">
                  <c:v>Water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0.71</c:v>
                </c:pt>
                <c:pt idx="1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EARTH’S WATER</a:t>
            </a:r>
          </a:p>
        </c:rich>
      </c:tx>
      <c:layout>
        <c:manualLayout>
          <c:xMode val="edge"/>
          <c:yMode val="edge"/>
          <c:x val="0.58045072718366797"/>
          <c:y val="2.2606687544723902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WATER</c:v>
                </c:pt>
              </c:strCache>
            </c:strRef>
          </c:tx>
          <c:dLbls>
            <c:dLbl>
              <c:idx val="0"/>
              <c:layout>
                <c:manualLayout>
                  <c:x val="-1.07551504467705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en-US" sz="2400" dirty="0" smtClean="0"/>
                      <a:t>SALT WATER</a:t>
                    </a:r>
                    <a:r>
                      <a:rPr lang="en-US" sz="2400" dirty="0"/>
                      <a:t>
</a:t>
                    </a:r>
                    <a:r>
                      <a:rPr lang="en-US" sz="2400" dirty="0" smtClean="0"/>
                      <a:t>~97</a:t>
                    </a:r>
                    <a:r>
                      <a:rPr lang="en-US" sz="2400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1098583572092"/>
                  <c:y val="-0.1865053205818170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FRESH WATER
</a:t>
                    </a:r>
                    <a:r>
                      <a:rPr lang="en-US" dirty="0" smtClean="0"/>
                      <a:t>~3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SALTWATER</c:v>
                </c:pt>
                <c:pt idx="1">
                  <c:v>FRESHWATER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0.97</c:v>
                </c:pt>
                <c:pt idx="1">
                  <c:v>0.03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15625079017302E-2"/>
          <c:y val="0"/>
          <c:w val="0.78888742283890301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FRESHWATER</c:v>
                </c:pt>
              </c:strCache>
            </c:strRef>
          </c:tx>
          <c:explosion val="41"/>
          <c:dPt>
            <c:idx val="1"/>
            <c:bubble3D val="0"/>
            <c:explosion val="0"/>
          </c:dPt>
          <c:cat>
            <c:strRef>
              <c:f>Sheet1!$A$2:$A$5</c:f>
              <c:strCache>
                <c:ptCount val="2"/>
                <c:pt idx="0">
                  <c:v>SOLID</c:v>
                </c:pt>
                <c:pt idx="1">
                  <c:v>FREEFLOWING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3420539299002296"/>
          <c:y val="0.14943109983434499"/>
          <c:w val="0.230762652994703"/>
          <c:h val="0.109955814965313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0.21339</cdr:x>
      <cdr:y>0.38788</cdr:y>
    </cdr:from>
    <cdr:to>
      <cdr:x>0.46316</cdr:x>
      <cdr:y>0.54698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59744" y="1871335"/>
          <a:ext cx="1708608" cy="767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000" dirty="0" smtClean="0"/>
            <a:t>LAND</a:t>
          </a:r>
          <a:endParaRPr lang="en-US" sz="4000" dirty="0"/>
        </a:p>
      </cdr:txBody>
    </cdr:sp>
  </cdr:relSizeAnchor>
  <cdr:relSizeAnchor xmlns:cdr="http://schemas.openxmlformats.org/drawingml/2006/chartDrawing">
    <cdr:from>
      <cdr:x>0.47699</cdr:x>
      <cdr:y>0.6303</cdr:y>
    </cdr:from>
    <cdr:to>
      <cdr:x>0.67368</cdr:x>
      <cdr:y>0.7894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62956" y="3040920"/>
          <a:ext cx="1345555" cy="767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000" b="1" dirty="0" smtClean="0"/>
            <a:t>H</a:t>
          </a:r>
          <a:r>
            <a:rPr lang="en-US" sz="4000" b="1" baseline="-25000" dirty="0" smtClean="0"/>
            <a:t>2</a:t>
          </a:r>
          <a:r>
            <a:rPr lang="en-US" sz="4000" b="1" dirty="0" smtClean="0"/>
            <a:t>O</a:t>
          </a:r>
          <a:endParaRPr lang="en-US" sz="4000" b="1" dirty="0"/>
        </a:p>
      </cdr:txBody>
    </cdr:sp>
  </cdr:relSizeAnchor>
  <cdr:relSizeAnchor xmlns:cdr="http://schemas.openxmlformats.org/drawingml/2006/chartDrawing">
    <cdr:from>
      <cdr:x>0.73707</cdr:x>
      <cdr:y>0.41818</cdr:y>
    </cdr:from>
    <cdr:to>
      <cdr:x>0.89655</cdr:x>
      <cdr:y>0.6303</cdr:y>
    </cdr:to>
    <cdr:cxnSp macro="">
      <cdr:nvCxnSpPr>
        <cdr:cNvPr id="5" name="Straight Connector 4"/>
        <cdr:cNvCxnSpPr/>
      </cdr:nvCxnSpPr>
      <cdr:spPr bwMode="auto">
        <a:xfrm xmlns:a="http://schemas.openxmlformats.org/drawingml/2006/main" flipV="1">
          <a:off x="6156684" y="2484276"/>
          <a:ext cx="1332148" cy="126014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0.41467</cdr:x>
      <cdr:y>0.11343</cdr:y>
    </cdr:from>
    <cdr:to>
      <cdr:x>0.48175</cdr:x>
      <cdr:y>0.25229</cdr:y>
    </cdr:to>
    <cdr:cxnSp macro="">
      <cdr:nvCxnSpPr>
        <cdr:cNvPr id="3" name="Straight Arrow Connector 2"/>
        <cdr:cNvCxnSpPr/>
      </cdr:nvCxnSpPr>
      <cdr:spPr bwMode="auto">
        <a:xfrm xmlns:a="http://schemas.openxmlformats.org/drawingml/2006/main">
          <a:off x="2448272" y="764704"/>
          <a:ext cx="396044" cy="936104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cdr:spPr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0.05793</cdr:x>
      <cdr:y>0.12849</cdr:y>
    </cdr:from>
    <cdr:to>
      <cdr:x>0.26898</cdr:x>
      <cdr:y>0.31844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828092"/>
          <a:ext cx="1836204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4400" dirty="0"/>
        </a:p>
      </cdr:txBody>
    </cdr:sp>
  </cdr:relSizeAnchor>
  <cdr:relSizeAnchor xmlns:cdr="http://schemas.openxmlformats.org/drawingml/2006/chartDrawing">
    <cdr:from>
      <cdr:x>0.53795</cdr:x>
      <cdr:y>0.75419</cdr:y>
    </cdr:from>
    <cdr:to>
      <cdr:x>0.75727</cdr:x>
      <cdr:y>0.97207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80520" y="4860540"/>
          <a:ext cx="1908212" cy="1404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400" dirty="0" smtClean="0"/>
            <a:t>~70%</a:t>
          </a:r>
          <a:endParaRPr lang="en-US" sz="4400" dirty="0"/>
        </a:p>
      </cdr:txBody>
    </cdr:sp>
  </cdr:relSizeAnchor>
  <cdr:relSizeAnchor xmlns:cdr="http://schemas.openxmlformats.org/drawingml/2006/chartDrawing">
    <cdr:from>
      <cdr:x>0.61244</cdr:x>
      <cdr:y>0.01117</cdr:y>
    </cdr:from>
    <cdr:to>
      <cdr:x>0.97801</cdr:x>
      <cdr:y>0.12849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28592" y="72008"/>
          <a:ext cx="3180692" cy="756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400" dirty="0" smtClean="0">
              <a:solidFill>
                <a:schemeClr val="tx1"/>
              </a:solidFill>
            </a:rPr>
            <a:t>Freshwater:</a:t>
          </a:r>
          <a:endParaRPr lang="en-US" sz="4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0.31863</cdr:x>
      <cdr:y>0.00559</cdr:y>
    </cdr:from>
    <cdr:to>
      <cdr:x>0.70348</cdr:x>
      <cdr:y>0.17318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72308" y="36004"/>
          <a:ext cx="3348372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2400" dirty="0"/>
        </a:p>
      </cdr:txBody>
    </cdr:sp>
  </cdr:relSizeAnchor>
  <cdr:relSizeAnchor xmlns:cdr="http://schemas.openxmlformats.org/drawingml/2006/chartDrawing">
    <cdr:from>
      <cdr:x>0.22346</cdr:x>
      <cdr:y>0.26257</cdr:y>
    </cdr:from>
    <cdr:to>
      <cdr:x>0.40553</cdr:x>
      <cdr:y>0.38547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944216" y="1692188"/>
          <a:ext cx="158417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400" smtClean="0"/>
            <a:t>~</a:t>
          </a:r>
          <a:r>
            <a:rPr lang="en-US" sz="4400" smtClean="0"/>
            <a:t>30%</a:t>
          </a:r>
          <a:endParaRPr lang="en-US" sz="4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9388-E3D4-D943-A23B-F002B051B85A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FB754-D838-5F46-8133-D32525B7E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2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B754-D838-5F46-8133-D32525B7EB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9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855" name="Group 71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4856" name="Freeform 72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4857" name="Group 73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4858" name="Oval 7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59" name="Oval 7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0" name="Oval 7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1" name="Oval 7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2" name="Oval 7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3" name="Freeform 7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4" name="Freeform 8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5" name="Freeform 8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6" name="Freeform 8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7" name="Freeform 8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8" name="Oval 84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4869" name="Group 85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4870" name="Oval 8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1" name="Oval 8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2" name="Oval 8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3" name="Oval 8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4" name="Oval 9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5" name="Oval 9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6" name="Oval 9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7" name="Oval 9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8" name="Freeform 94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9" name="Freeform 95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0" name="Freeform 96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1" name="Freeform 97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2" name="Freeform 98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3" name="Freeform 99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4" name="Freeform 100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5" name="Freeform 101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6" name="Freeform 102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7" name="Freeform 103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4888" name="Group 104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4889" name="Freeform 10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0" name="Freeform 10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1" name="Freeform 10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2" name="Freeform 10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3" name="Freeform 10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4" name="Freeform 11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5" name="Freeform 11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6" name="Freeform 11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7" name="Freeform 11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8" name="Freeform 11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9" name="Freeform 11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0" name="Oval 116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1" name="Oval 117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2" name="Oval 118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3" name="Oval 119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4" name="Oval 120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5" name="Oval 121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4906" name="Group 122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4907" name="Freeform 123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8" name="Freeform 124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9" name="Freeform 125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0" name="Freeform 126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1" name="Freeform 127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2" name="Freeform 128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3" name="Freeform 129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4914" name="Group 130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4915" name="Oval 131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16" name="Oval 132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17" name="Oval 133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18" name="Oval 134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485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485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7485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485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485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087CD2-29B1-8644-9F33-39EA33C4F4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2454B-D552-5E4A-8429-C6F3A0D50B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3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9F527-1DB4-DE4C-B686-B6A88E5A5F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3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C7A61-17C2-EA4D-92A9-26B518EF83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4BC0B-3181-AE4D-9125-EC1C6505BF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7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DCBDA-1143-CC4E-8007-256A3F6B00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7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8227E-A74C-2B46-BC2D-493514A555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9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42981-B7A3-5643-8D2A-F2A2A7BF9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3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A9F91-D853-274F-8B70-C0C213C636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5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6D326-FF5E-1642-A60F-1BF9ADAAB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4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4C026-DF79-B947-95C8-3457026BD8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1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84" name="Freeform 24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3837" name="Group 77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376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3834" name="Group 7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3774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5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6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7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8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9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0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1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2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3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3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3833" name="Group 73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3766" name="Oval 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67" name="Oval 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68" name="Oval 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69" name="Oval 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0" name="Oval 1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1" name="Oval 1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2" name="Oval 1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3" name="Oval 1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3836" name="Group 7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3795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6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7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8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9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0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1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2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3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4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5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5" name="Oval 55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6" name="Oval 56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7" name="Oval 57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8" name="Oval 58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9" name="Oval 59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20" name="Oval 60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3835" name="Group 75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3806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7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8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9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0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1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2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382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382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3826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3838" name="Rectangle 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73839" name="Rectangle 7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73840" name="Rectangle 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73841" name="Rectangle 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12634B5-5BE7-6B42-A146-4C121B25560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Earth’s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5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572" y="152636"/>
            <a:ext cx="7848872" cy="5878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Interesting Facts about Water:</a:t>
            </a:r>
          </a:p>
          <a:p>
            <a:endParaRPr lang="en-US" sz="4400" dirty="0"/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Human bodies are 2/3 water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Human brain is 80% water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Humans can live longer without consuming food as compared to consuming water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If a human loses 20% of their total body water, they are unable to survive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80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764131"/>
              </p:ext>
            </p:extLst>
          </p:nvPr>
        </p:nvGraphicFramePr>
        <p:xfrm>
          <a:off x="431540" y="296652"/>
          <a:ext cx="7056784" cy="49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4194212"/>
            <a:ext cx="2519772" cy="25197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0192" y="3681028"/>
            <a:ext cx="3527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 “Blue” Planet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42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595060"/>
              </p:ext>
            </p:extLst>
          </p:nvPr>
        </p:nvGraphicFramePr>
        <p:xfrm>
          <a:off x="3239852" y="0"/>
          <a:ext cx="5904148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3492388" cy="5865515"/>
          </a:xfrm>
        </p:spPr>
        <p:txBody>
          <a:bodyPr/>
          <a:lstStyle/>
          <a:p>
            <a:r>
              <a:rPr lang="en-US" sz="3200" b="1" dirty="0" smtClean="0"/>
              <a:t>~97% of Earth’s water is saltwater (water that has salt in it)</a:t>
            </a:r>
          </a:p>
          <a:p>
            <a:endParaRPr lang="en-US" sz="3200" b="1" dirty="0"/>
          </a:p>
          <a:p>
            <a:r>
              <a:rPr lang="en-US" sz="3200" b="1" dirty="0" smtClean="0"/>
              <a:t>~3% of Earth’s water is freshwater (water that does not contain any salt)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242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3008313" cy="1162050"/>
          </a:xfrm>
        </p:spPr>
        <p:txBody>
          <a:bodyPr/>
          <a:lstStyle/>
          <a:p>
            <a:r>
              <a:rPr lang="en-US" sz="3600" dirty="0" smtClean="0"/>
              <a:t>Oceans</a:t>
            </a:r>
            <a:endParaRPr lang="en-US" sz="3600" dirty="0"/>
          </a:p>
        </p:txBody>
      </p:sp>
      <p:pic>
        <p:nvPicPr>
          <p:cNvPr id="5" name="Content Placeholder 4" descr="j022765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1" r="2147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508" y="1435100"/>
            <a:ext cx="3322005" cy="469106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Earth has 4 named Oceans: Atlantic, Pacific, Indian, and Arctic</a:t>
            </a:r>
          </a:p>
          <a:p>
            <a:endParaRPr lang="en-US" sz="2800" b="1" dirty="0" smtClean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All of Earth’s oceans are connected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604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57243787"/>
              </p:ext>
            </p:extLst>
          </p:nvPr>
        </p:nvGraphicFramePr>
        <p:xfrm>
          <a:off x="251520" y="152636"/>
          <a:ext cx="8700628" cy="6444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16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2676"/>
            <a:ext cx="3008313" cy="1162050"/>
          </a:xfrm>
        </p:spPr>
        <p:txBody>
          <a:bodyPr/>
          <a:lstStyle/>
          <a:p>
            <a:r>
              <a:rPr lang="en-US" sz="4400" dirty="0" smtClean="0"/>
              <a:t>Solid:</a:t>
            </a:r>
            <a:endParaRPr lang="en-US" sz="4400" dirty="0"/>
          </a:p>
        </p:txBody>
      </p:sp>
      <p:pic>
        <p:nvPicPr>
          <p:cNvPr id="5" name="Content Placeholder 4" descr="iceberg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0" r="27340"/>
          <a:stretch>
            <a:fillRect/>
          </a:stretch>
        </p:blipFill>
        <p:spPr>
          <a:xfrm>
            <a:off x="3311860" y="224644"/>
            <a:ext cx="2452607" cy="28083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508" y="1628800"/>
            <a:ext cx="3008313" cy="4691063"/>
          </a:xfrm>
        </p:spPr>
        <p:txBody>
          <a:bodyPr/>
          <a:lstStyle/>
          <a:p>
            <a:r>
              <a:rPr lang="en-US" sz="3600" dirty="0" smtClean="0"/>
              <a:t>- </a:t>
            </a:r>
            <a:r>
              <a:rPr lang="en-US" sz="3600" b="1" dirty="0" smtClean="0"/>
              <a:t>“Frozen” freshwater can be found in icebergs, glaciers, ice caps North and South Poles</a:t>
            </a:r>
            <a:endParaRPr lang="en-US" sz="3600" b="1" dirty="0"/>
          </a:p>
        </p:txBody>
      </p:sp>
      <p:pic>
        <p:nvPicPr>
          <p:cNvPr id="6" name="Picture 5" descr="t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37012"/>
            <a:ext cx="2857500" cy="1809750"/>
          </a:xfrm>
          <a:prstGeom prst="rect">
            <a:avLst/>
          </a:prstGeom>
        </p:spPr>
      </p:pic>
      <p:pic>
        <p:nvPicPr>
          <p:cNvPr id="7" name="Picture 6" descr="t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4" y="1232756"/>
            <a:ext cx="2857500" cy="2143125"/>
          </a:xfrm>
          <a:prstGeom prst="rect">
            <a:avLst/>
          </a:prstGeom>
        </p:spPr>
      </p:pic>
      <p:pic>
        <p:nvPicPr>
          <p:cNvPr id="8" name="Picture 7" descr="m_south_pole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6" y="3897052"/>
            <a:ext cx="3029551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387424"/>
            <a:ext cx="3708017" cy="1162050"/>
          </a:xfrm>
        </p:spPr>
        <p:txBody>
          <a:bodyPr/>
          <a:lstStyle/>
          <a:p>
            <a:r>
              <a:rPr lang="en-US" sz="4400" dirty="0" smtClean="0"/>
              <a:t>Free-flowing:</a:t>
            </a:r>
            <a:endParaRPr lang="en-US" sz="4400" dirty="0"/>
          </a:p>
        </p:txBody>
      </p:sp>
      <p:pic>
        <p:nvPicPr>
          <p:cNvPr id="5" name="Content Placeholder 4" descr="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9" r="25419"/>
          <a:stretch>
            <a:fillRect/>
          </a:stretch>
        </p:blipFill>
        <p:spPr>
          <a:xfrm>
            <a:off x="4463988" y="332656"/>
            <a:ext cx="1332148" cy="180650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44724"/>
            <a:ext cx="4175956" cy="4691063"/>
          </a:xfrm>
        </p:spPr>
        <p:txBody>
          <a:bodyPr/>
          <a:lstStyle/>
          <a:p>
            <a:r>
              <a:rPr lang="en-US" sz="3600" dirty="0" smtClean="0"/>
              <a:t>Free-flowing water can be found in: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Rivers/lakes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Swamps/ Marshes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Ground/Aquifer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Animals 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Plants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Atmosphere</a:t>
            </a:r>
          </a:p>
          <a:p>
            <a:pPr marL="571500" indent="-571500">
              <a:buFont typeface="Arial"/>
              <a:buChar char="•"/>
            </a:pPr>
            <a:endParaRPr lang="en-US" sz="3600" dirty="0"/>
          </a:p>
        </p:txBody>
      </p:sp>
      <p:pic>
        <p:nvPicPr>
          <p:cNvPr id="6" name="Picture 5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188640"/>
            <a:ext cx="2448272" cy="1624020"/>
          </a:xfrm>
          <a:prstGeom prst="rect">
            <a:avLst/>
          </a:prstGeom>
        </p:spPr>
      </p:pic>
      <p:pic>
        <p:nvPicPr>
          <p:cNvPr id="7" name="Picture 6" descr="t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2" y="2816932"/>
            <a:ext cx="1906465" cy="1426925"/>
          </a:xfrm>
          <a:prstGeom prst="rect">
            <a:avLst/>
          </a:prstGeom>
        </p:spPr>
      </p:pic>
      <p:pic>
        <p:nvPicPr>
          <p:cNvPr id="8" name="Picture 7" descr="t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08" y="2276872"/>
            <a:ext cx="1440160" cy="1332148"/>
          </a:xfrm>
          <a:prstGeom prst="rect">
            <a:avLst/>
          </a:prstGeom>
        </p:spPr>
      </p:pic>
      <p:pic>
        <p:nvPicPr>
          <p:cNvPr id="9" name="Picture 8" descr="t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5085184"/>
            <a:ext cx="2173424" cy="1441705"/>
          </a:xfrm>
          <a:prstGeom prst="rect">
            <a:avLst/>
          </a:prstGeom>
        </p:spPr>
      </p:pic>
      <p:pic>
        <p:nvPicPr>
          <p:cNvPr id="10" name="Picture 9" descr="th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4761148"/>
            <a:ext cx="2136490" cy="1481300"/>
          </a:xfrm>
          <a:prstGeom prst="rect">
            <a:avLst/>
          </a:prstGeom>
        </p:spPr>
      </p:pic>
      <p:pic>
        <p:nvPicPr>
          <p:cNvPr id="11" name="Picture 10" descr="fc1ef3de-6c65-311d-94df-11d356a3e81f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312876"/>
            <a:ext cx="1471180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1820" y="224644"/>
            <a:ext cx="500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Earth’s Water: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376772"/>
            <a:ext cx="8820472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97%                                  3%</a:t>
            </a:r>
          </a:p>
          <a:p>
            <a:r>
              <a:rPr lang="en-US" sz="3600" dirty="0" smtClean="0"/>
              <a:t>(saltwater/oceans)               (freshwater)</a:t>
            </a:r>
          </a:p>
          <a:p>
            <a:endParaRPr lang="en-US" sz="3600" dirty="0"/>
          </a:p>
          <a:p>
            <a:r>
              <a:rPr lang="en-US" sz="3600" dirty="0" smtClean="0"/>
              <a:t>                                       70%          30%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                         </a:t>
            </a:r>
            <a:r>
              <a:rPr lang="en-US" sz="2400" dirty="0" smtClean="0"/>
              <a:t>(</a:t>
            </a:r>
            <a:r>
              <a:rPr lang="en-US" sz="2400" u="sng" dirty="0" smtClean="0"/>
              <a:t>Solid</a:t>
            </a:r>
            <a:r>
              <a:rPr lang="en-US" sz="2400" dirty="0" smtClean="0"/>
              <a:t>)         </a:t>
            </a:r>
            <a:r>
              <a:rPr lang="en-US" sz="2400" u="sng" dirty="0" smtClean="0"/>
              <a:t>(free-flowing)</a:t>
            </a:r>
            <a:endParaRPr lang="en-US" sz="2400" dirty="0" smtClean="0"/>
          </a:p>
          <a:p>
            <a:r>
              <a:rPr lang="en-US" sz="2400" dirty="0" smtClean="0"/>
              <a:t>					- No Pole	  - Underground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					- So Pole	  - Aquifers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- Icebergs	  - Rivers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- Glaciers 	  - Lakes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- Ice caps        - Animals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		  - Plants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		  - Atmosphere</a:t>
            </a:r>
          </a:p>
          <a:p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915816" y="836712"/>
            <a:ext cx="1764196" cy="6120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752020" y="872716"/>
            <a:ext cx="2016224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156176" y="2564904"/>
            <a:ext cx="972108" cy="396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164288" y="2564904"/>
            <a:ext cx="792088" cy="396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492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-water-distribution-kids-sc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0"/>
            <a:ext cx="7869410" cy="672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10203790">
  <a:themeElements>
    <a:clrScheme name="Office Them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TM10203790</Template>
  <TotalTime>2524</TotalTime>
  <Words>194</Words>
  <Application>Microsoft Office PowerPoint</Application>
  <PresentationFormat>On-screen Show (4:3)</PresentationFormat>
  <Paragraphs>50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Wingdings</vt:lpstr>
      <vt:lpstr>TM10203790</vt:lpstr>
      <vt:lpstr>Earth’s Water</vt:lpstr>
      <vt:lpstr>PowerPoint Presentation</vt:lpstr>
      <vt:lpstr>PowerPoint Presentation</vt:lpstr>
      <vt:lpstr>Oceans</vt:lpstr>
      <vt:lpstr>PowerPoint Presentation</vt:lpstr>
      <vt:lpstr>Solid:</vt:lpstr>
      <vt:lpstr>Free-flowing: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Water</dc:title>
  <dc:subject/>
  <dc:creator>inwosu</dc:creator>
  <cp:keywords/>
  <dc:description/>
  <cp:lastModifiedBy>inwosu</cp:lastModifiedBy>
  <cp:revision>20</cp:revision>
  <cp:lastPrinted>1601-01-01T00:00:00Z</cp:lastPrinted>
  <dcterms:created xsi:type="dcterms:W3CDTF">1601-01-01T00:00:00Z</dcterms:created>
  <dcterms:modified xsi:type="dcterms:W3CDTF">2015-09-01T01:27:20Z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TC102037901033</vt:lpwstr>
  </property>
</Properties>
</file>